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2"/>
  </p:notesMasterIdLst>
  <p:handoutMasterIdLst>
    <p:handoutMasterId r:id="rId33"/>
  </p:handoutMasterIdLst>
  <p:sldIdLst>
    <p:sldId id="256" r:id="rId5"/>
    <p:sldId id="934" r:id="rId6"/>
    <p:sldId id="913" r:id="rId7"/>
    <p:sldId id="914" r:id="rId8"/>
    <p:sldId id="915" r:id="rId9"/>
    <p:sldId id="916" r:id="rId10"/>
    <p:sldId id="917" r:id="rId11"/>
    <p:sldId id="918" r:id="rId12"/>
    <p:sldId id="919" r:id="rId13"/>
    <p:sldId id="911" r:id="rId14"/>
    <p:sldId id="920" r:id="rId15"/>
    <p:sldId id="921" r:id="rId16"/>
    <p:sldId id="923" r:id="rId17"/>
    <p:sldId id="922" r:id="rId18"/>
    <p:sldId id="924" r:id="rId19"/>
    <p:sldId id="925" r:id="rId20"/>
    <p:sldId id="926" r:id="rId21"/>
    <p:sldId id="927" r:id="rId22"/>
    <p:sldId id="928" r:id="rId23"/>
    <p:sldId id="929" r:id="rId24"/>
    <p:sldId id="930" r:id="rId25"/>
    <p:sldId id="931" r:id="rId26"/>
    <p:sldId id="910" r:id="rId27"/>
    <p:sldId id="909" r:id="rId28"/>
    <p:sldId id="908" r:id="rId29"/>
    <p:sldId id="891" r:id="rId30"/>
    <p:sldId id="258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D0E29A-08E8-A5EC-312A-5755EFC4B023}" name="HENRIQUE PAVIN PEREIRA" initials="HP" userId="S::062190023@faculdade.cefsa.edu.br::5200ff59-a3a6-4835-b96f-2fb8be0d4d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209B1-5A9E-7A4F-4777-2C60BD1D6C87}" v="190" dt="2024-06-11T10:12:21.711"/>
    <p1510:client id="{318FCD6C-7E99-9CD0-1402-A8D738D4980A}" v="3" dt="2024-06-11T11:40:15.590"/>
    <p1510:client id="{420EFF3E-7045-D624-4703-6F1BDFC4611D}" v="20" dt="2024-06-11T11:43:17.927"/>
    <p1510:client id="{9A7B8ABE-BD61-479E-853B-46A4AAE8BCD6}" v="546" dt="2024-06-11T10:42:10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B2E4-3430-4E45-A9A7-002153C64EE9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AAD3C-421D-44E0-9BD7-47A52533A0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972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5F0E-4EDF-4D3D-B8C5-94921AE1673E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8FB9F-4606-4A89-A7F0-FA1680C9AA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9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19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11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984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786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198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449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063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Seguindo</a:t>
            </a:r>
            <a:r>
              <a:rPr lang="en-US">
                <a:latin typeface="Calibri"/>
                <a:cs typeface="Calibri"/>
              </a:rPr>
              <a:t> para a </a:t>
            </a:r>
            <a:r>
              <a:rPr lang="en-US" err="1">
                <a:latin typeface="Calibri"/>
                <a:cs typeface="Calibri"/>
              </a:rPr>
              <a:t>Metodologia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temos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aqui</a:t>
            </a:r>
            <a:r>
              <a:rPr lang="en-US">
                <a:latin typeface="Calibri"/>
                <a:cs typeface="Calibri"/>
              </a:rPr>
              <a:t> o </a:t>
            </a:r>
            <a:r>
              <a:rPr lang="en-US" err="1">
                <a:latin typeface="Calibri"/>
                <a:cs typeface="Calibri"/>
              </a:rPr>
              <a:t>Diagrama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Funcional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equipamento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onde</a:t>
            </a:r>
            <a:r>
              <a:rPr lang="en-US">
                <a:latin typeface="Calibri"/>
                <a:cs typeface="Calibri"/>
              </a:rPr>
              <a:t> é </a:t>
            </a:r>
            <a:r>
              <a:rPr lang="en-US" err="1">
                <a:latin typeface="Calibri"/>
                <a:cs typeface="Calibri"/>
              </a:rPr>
              <a:t>destacado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seus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principais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componentes</a:t>
            </a:r>
            <a:r>
              <a:rPr lang="en-US">
                <a:latin typeface="Calibri"/>
                <a:cs typeface="Calibri"/>
              </a:rPr>
              <a:t> e 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entre eles com o </a:t>
            </a:r>
            <a:r>
              <a:rPr lang="en-US" err="1">
                <a:latin typeface="Calibri"/>
                <a:cs typeface="Calibri"/>
              </a:rPr>
              <a:t>fluxo</a:t>
            </a:r>
            <a:r>
              <a:rPr lang="en-US">
                <a:latin typeface="Calibri"/>
                <a:cs typeface="Calibri"/>
              </a:rPr>
              <a:t> de </a:t>
            </a:r>
            <a:r>
              <a:rPr lang="en-US" err="1">
                <a:latin typeface="Calibri"/>
                <a:cs typeface="Calibri"/>
              </a:rPr>
              <a:t>sinais</a:t>
            </a:r>
            <a:r>
              <a:rPr lang="en-US">
                <a:latin typeface="Calibri"/>
                <a:cs typeface="Calibri"/>
              </a:rPr>
              <a:t>. </a:t>
            </a:r>
            <a:r>
              <a:rPr lang="en-US" err="1">
                <a:latin typeface="Calibri"/>
                <a:cs typeface="Calibri"/>
              </a:rPr>
              <a:t>Tudo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inicia</a:t>
            </a:r>
            <a:r>
              <a:rPr lang="en-US">
                <a:latin typeface="Calibri"/>
                <a:cs typeface="Calibri"/>
              </a:rPr>
              <a:t> com a </a:t>
            </a:r>
            <a:r>
              <a:rPr lang="en-US" err="1">
                <a:latin typeface="Calibri"/>
                <a:cs typeface="Calibri"/>
              </a:rPr>
              <a:t>parâmetrização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máquina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pelo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usuário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através</a:t>
            </a:r>
            <a:r>
              <a:rPr lang="en-US">
                <a:latin typeface="Calibri"/>
                <a:cs typeface="Calibri"/>
              </a:rPr>
              <a:t> de um </a:t>
            </a:r>
            <a:r>
              <a:rPr lang="en-US" err="1">
                <a:latin typeface="Calibri"/>
                <a:cs typeface="Calibri"/>
              </a:rPr>
              <a:t>computador</a:t>
            </a:r>
            <a:r>
              <a:rPr lang="en-US">
                <a:latin typeface="Calibri"/>
                <a:cs typeface="Calibri"/>
              </a:rPr>
              <a:t> com a </a:t>
            </a:r>
            <a:r>
              <a:rPr lang="en-US" err="1">
                <a:latin typeface="Calibri"/>
                <a:cs typeface="Calibri"/>
              </a:rPr>
              <a:t>solução</a:t>
            </a:r>
            <a:r>
              <a:rPr lang="en-US">
                <a:latin typeface="Calibri"/>
                <a:cs typeface="Calibri"/>
              </a:rPr>
              <a:t> de software </a:t>
            </a:r>
            <a:r>
              <a:rPr lang="en-US" err="1">
                <a:latin typeface="Calibri"/>
                <a:cs typeface="Calibri"/>
              </a:rPr>
              <a:t>desenvolvida</a:t>
            </a:r>
            <a:r>
              <a:rPr lang="en-US">
                <a:latin typeface="Calibri"/>
                <a:cs typeface="Calibri"/>
              </a:rPr>
              <a:t>. Em </a:t>
            </a:r>
            <a:r>
              <a:rPr lang="en-US" err="1">
                <a:latin typeface="Calibri"/>
                <a:cs typeface="Calibri"/>
              </a:rPr>
              <a:t>seguida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os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valores</a:t>
            </a:r>
            <a:r>
              <a:rPr lang="en-US">
                <a:latin typeface="Calibri"/>
                <a:cs typeface="Calibri"/>
              </a:rPr>
              <a:t> de taxa de </a:t>
            </a:r>
            <a:r>
              <a:rPr lang="en-US" err="1">
                <a:latin typeface="Calibri"/>
                <a:cs typeface="Calibri"/>
              </a:rPr>
              <a:t>compressão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velocidades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tipo</a:t>
            </a:r>
            <a:r>
              <a:rPr lang="en-US">
                <a:latin typeface="Calibri"/>
                <a:cs typeface="Calibri"/>
              </a:rPr>
              <a:t> de </a:t>
            </a:r>
            <a:r>
              <a:rPr lang="en-US" err="1">
                <a:latin typeface="Calibri"/>
                <a:cs typeface="Calibri"/>
              </a:rPr>
              <a:t>ensaio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enviados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ao</a:t>
            </a:r>
            <a:r>
              <a:rPr lang="en-US">
                <a:latin typeface="Calibri"/>
                <a:cs typeface="Calibri"/>
              </a:rPr>
              <a:t> Arduino via serial, o qual </a:t>
            </a:r>
            <a:r>
              <a:rPr lang="en-US" err="1">
                <a:latin typeface="Calibri"/>
                <a:cs typeface="Calibri"/>
              </a:rPr>
              <a:t>começa</a:t>
            </a:r>
            <a:r>
              <a:rPr lang="en-US">
                <a:latin typeface="Calibri"/>
                <a:cs typeface="Calibri"/>
              </a:rPr>
              <a:t> a </a:t>
            </a:r>
            <a:r>
              <a:rPr lang="en-US" err="1">
                <a:latin typeface="Calibri"/>
                <a:cs typeface="Calibri"/>
              </a:rPr>
              <a:t>movimentar</a:t>
            </a:r>
            <a:r>
              <a:rPr lang="en-US">
                <a:latin typeface="Calibri"/>
                <a:cs typeface="Calibri"/>
              </a:rPr>
              <a:t> o motor de </a:t>
            </a:r>
            <a:r>
              <a:rPr lang="en-US" err="1">
                <a:latin typeface="Calibri"/>
                <a:cs typeface="Calibri"/>
              </a:rPr>
              <a:t>passo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94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3563"/>
          <a:stretch/>
        </p:blipFill>
        <p:spPr>
          <a:xfrm>
            <a:off x="-1737762" y="0"/>
            <a:ext cx="10885208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3000">
                <a:srgbClr val="1F4E79">
                  <a:alpha val="90000"/>
                </a:srgbClr>
              </a:gs>
              <a:gs pos="64000">
                <a:srgbClr val="1F4E79">
                  <a:alpha val="70000"/>
                </a:srgbClr>
              </a:gs>
              <a:gs pos="100000">
                <a:srgbClr val="1F4E79">
                  <a:alpha val="7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>
            <a:off x="551363" y="5734598"/>
            <a:ext cx="163286" cy="163286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810441" y="5734598"/>
            <a:ext cx="163286" cy="163286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5" name="Retângulo 14"/>
          <p:cNvSpPr/>
          <p:nvPr userDrawn="1"/>
        </p:nvSpPr>
        <p:spPr>
          <a:xfrm>
            <a:off x="551363" y="5993677"/>
            <a:ext cx="163286" cy="163286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6" name="Retângulo 15"/>
          <p:cNvSpPr/>
          <p:nvPr userDrawn="1"/>
        </p:nvSpPr>
        <p:spPr>
          <a:xfrm>
            <a:off x="810441" y="5993677"/>
            <a:ext cx="163286" cy="163286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23" y="5784561"/>
            <a:ext cx="1044779" cy="333086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5063" y="5734050"/>
            <a:ext cx="6294437" cy="422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96" y="140014"/>
            <a:ext cx="1605736" cy="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89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0 L 0.16598 0 " pathEditMode="relative" rAng="0" ptsTypes="AA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99 3.33333E-6 L 5.55556E-7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0.03796 L 5.55556E-7 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847 3.7037E-7 L 2.77778E-6 3.703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-1" y="6570661"/>
            <a:ext cx="9144001" cy="29686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34" name="Retângulo 33"/>
          <p:cNvSpPr/>
          <p:nvPr userDrawn="1"/>
        </p:nvSpPr>
        <p:spPr>
          <a:xfrm>
            <a:off x="6134101" y="6570661"/>
            <a:ext cx="1228724" cy="296862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>
              <a:solidFill>
                <a:srgbClr val="FCBF52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931672" y="6570661"/>
            <a:ext cx="7212328" cy="296862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745" y="6093807"/>
            <a:ext cx="1254276" cy="394470"/>
          </a:xfrm>
          <a:prstGeom prst="rect">
            <a:avLst/>
          </a:prstGeom>
        </p:spPr>
      </p:pic>
      <p:sp>
        <p:nvSpPr>
          <p:cNvPr id="6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946102" y="33745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b="0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3088556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44444E-6 3.7037E-7 L -0.2118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8 0.06227 L -1.66667E-6 7.40741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5623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776230" y="-438150"/>
            <a:ext cx="259078" cy="2590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 userDrawn="1"/>
        </p:nvSpPr>
        <p:spPr>
          <a:xfrm>
            <a:off x="1164847" y="-438150"/>
            <a:ext cx="259078" cy="259078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1553464" y="-438150"/>
            <a:ext cx="259078" cy="259078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 userDrawn="1"/>
        </p:nvSpPr>
        <p:spPr>
          <a:xfrm>
            <a:off x="1942081" y="-438150"/>
            <a:ext cx="259078" cy="259078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2330698" y="-438150"/>
            <a:ext cx="259078" cy="259078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654" y="3135058"/>
            <a:ext cx="2232692" cy="702182"/>
          </a:xfrm>
          <a:prstGeom prst="rect">
            <a:avLst/>
          </a:prstGeom>
        </p:spPr>
      </p:pic>
      <p:sp>
        <p:nvSpPr>
          <p:cNvPr id="15" name="Forma livre 14"/>
          <p:cNvSpPr/>
          <p:nvPr userDrawn="1"/>
        </p:nvSpPr>
        <p:spPr>
          <a:xfrm>
            <a:off x="3331368" y="2743200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6" name="Forma livre 15"/>
          <p:cNvSpPr/>
          <p:nvPr userDrawn="1"/>
        </p:nvSpPr>
        <p:spPr>
          <a:xfrm rot="10800000">
            <a:off x="3331368" y="2743199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2650736" y="4773929"/>
            <a:ext cx="45719" cy="375557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2696456" y="4773929"/>
            <a:ext cx="387477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1F4E79"/>
                </a:solidFill>
              </a:rPr>
              <a:t>CHEGAMOS</a:t>
            </a:r>
            <a:r>
              <a:rPr lang="pt-BR" baseline="0">
                <a:solidFill>
                  <a:srgbClr val="1F4E79"/>
                </a:solidFill>
              </a:rPr>
              <a:t> AO FIM, OBRIGADO.</a:t>
            </a:r>
            <a:endParaRPr lang="pt-BR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691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-0.02934 -0.03773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0.02569 0.03195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11111E-6 3.7037E-7 L 0.42535 3.7037E-7 " pathEditMode="relative" rAng="0" ptsTypes="AA">
                                      <p:cBhvr>
                                        <p:cTn id="3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9" grpId="0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30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up.com/blog/5-dicas-para-fidelizar-o-seu-cliente/" TargetMode="External"/><Relationship Id="rId2" Type="http://schemas.openxmlformats.org/officeDocument/2006/relationships/hyperlink" Target="https://www.lewiscoholdings.com/resources/liquidation-food-item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1.globo.com/economia/agronegocios/noticia/2022/07/26/prazo-de-validade-em-vegetais-frescos-embalados-nao-precisa-ser-mais-informado-por-produtores-diz-ministerio.ghtml" TargetMode="External"/><Relationship Id="rId4" Type="http://schemas.openxmlformats.org/officeDocument/2006/relationships/hyperlink" Target="https://www.verdeghaia.com.br/certificacao-exportacao-de-alimento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-5644"/>
            <a:ext cx="9138994" cy="6861193"/>
          </a:xfrm>
        </p:spPr>
        <p:txBody>
          <a:bodyPr lIns="91440" tIns="45720" rIns="91440" bIns="45720" anchor="t"/>
          <a:lstStyle/>
          <a:p>
            <a:pPr algn="ctr"/>
            <a:endParaRPr lang="pt-BR" sz="1800">
              <a:latin typeface="Segoe UI"/>
              <a:cs typeface="Segoe UI"/>
            </a:endParaRPr>
          </a:p>
          <a:p>
            <a:pPr algn="ctr"/>
            <a:r>
              <a:rPr lang="pt-BR" dirty="0">
                <a:latin typeface="Segoe UI"/>
                <a:cs typeface="Segoe UI"/>
              </a:rPr>
              <a:t>Faculdade Engenheiro Salvador Arena – FESA</a:t>
            </a:r>
            <a:endParaRPr lang="en-US" b="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 dirty="0">
                <a:latin typeface="Segoe UI"/>
                <a:cs typeface="Segoe UI"/>
              </a:rPr>
              <a:t>Engenharia de Controle e Automação</a:t>
            </a:r>
            <a:endParaRPr lang="pt-BR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r>
              <a:rPr lang="pt-BR" sz="3200" dirty="0">
                <a:latin typeface="Metropolis"/>
              </a:rPr>
              <a:t>Desenvolvimento de um </a:t>
            </a:r>
            <a:r>
              <a:rPr lang="pt-BR" sz="3200" dirty="0" err="1">
                <a:latin typeface="Metropolis"/>
              </a:rPr>
              <a:t>texturômetro</a:t>
            </a:r>
            <a:r>
              <a:rPr lang="pt-BR" sz="3200" dirty="0">
                <a:latin typeface="Metropolis"/>
              </a:rPr>
              <a:t>: automação de equipamento metrológico para auxiliar o controle de qualidade na indústria alimentícia</a:t>
            </a:r>
            <a:endParaRPr lang="pt-BR" dirty="0"/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r>
              <a:rPr lang="pt-BR" dirty="0">
                <a:latin typeface="Segoe UI"/>
                <a:cs typeface="Segoe UI"/>
              </a:rPr>
              <a:t>Henrique Pavin Pereira</a:t>
            </a:r>
            <a:endParaRPr lang="pt-BR" b="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 dirty="0">
                <a:latin typeface="Segoe UI"/>
                <a:cs typeface="Segoe UI"/>
              </a:rPr>
              <a:t>Marcio Felipe Pires Mendonça</a:t>
            </a:r>
            <a:endParaRPr lang="pt-BR" b="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 dirty="0">
                <a:latin typeface="Segoe UI"/>
                <a:cs typeface="Segoe UI"/>
              </a:rPr>
              <a:t>Mateus Quintino Gama</a:t>
            </a:r>
            <a:endParaRPr lang="pt-BR" dirty="0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 dirty="0">
                <a:latin typeface="Segoe UI"/>
                <a:cs typeface="Segoe UI"/>
              </a:rPr>
              <a:t>Matheus </a:t>
            </a:r>
            <a:r>
              <a:rPr lang="pt-BR" dirty="0" err="1">
                <a:latin typeface="Segoe UI"/>
                <a:cs typeface="Segoe UI"/>
              </a:rPr>
              <a:t>Atanazio</a:t>
            </a:r>
            <a:r>
              <a:rPr lang="pt-BR" dirty="0">
                <a:latin typeface="Segoe UI"/>
                <a:cs typeface="Segoe UI"/>
              </a:rPr>
              <a:t> Pereira</a:t>
            </a:r>
            <a:endParaRPr lang="pt-BR" b="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 dirty="0">
                <a:latin typeface="Segoe UI"/>
                <a:cs typeface="Segoe UI"/>
              </a:rPr>
              <a:t>Otavio Aristides Lima</a:t>
            </a:r>
            <a:endParaRPr lang="en-US" b="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r>
              <a:rPr lang="pt-BR" dirty="0">
                <a:latin typeface="Segoe UI"/>
                <a:cs typeface="Segoe UI"/>
              </a:rPr>
              <a:t>Orientador: Dr. Rogerio Issamu Yamamoto</a:t>
            </a:r>
          </a:p>
        </p:txBody>
      </p:sp>
    </p:spTree>
    <p:extLst>
      <p:ext uri="{BB962C8B-B14F-4D97-AF65-F5344CB8AC3E}">
        <p14:creationId xmlns:p14="http://schemas.microsoft.com/office/powerpoint/2010/main" val="3850429671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</a:p>
          <a:p>
            <a:pPr algn="l"/>
            <a:endParaRPr lang="pt-BR">
              <a:latin typeface="Metropolis"/>
              <a:cs typeface="Arial"/>
            </a:endParaRPr>
          </a:p>
          <a:p>
            <a:pPr algn="just"/>
            <a:r>
              <a:rPr lang="pt-BR" sz="2500">
                <a:solidFill>
                  <a:srgbClr val="386188"/>
                </a:solidFill>
                <a:latin typeface="Metropolis"/>
                <a:cs typeface="Arial"/>
              </a:rPr>
              <a:t>Visão geral do projeto</a:t>
            </a:r>
            <a:endParaRPr lang="en-US" sz="25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, Desenho técnico&#10;&#10;Descrição gerada automaticamente">
            <a:extLst>
              <a:ext uri="{FF2B5EF4-FFF2-40B4-BE49-F238E27FC236}">
                <a16:creationId xmlns:a16="http://schemas.microsoft.com/office/drawing/2014/main" id="{5098B024-5277-D900-FC4F-8AAA004A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9" y="1710929"/>
            <a:ext cx="8683924" cy="42431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18FA4C-A46B-472F-2981-95D1139EDF78}"/>
              </a:ext>
            </a:extLst>
          </p:cNvPr>
          <p:cNvSpPr txBox="1"/>
          <p:nvPr/>
        </p:nvSpPr>
        <p:spPr>
          <a:xfrm>
            <a:off x="223435" y="5955166"/>
            <a:ext cx="86894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44472840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64973"/>
            <a:ext cx="6186889" cy="57419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just"/>
            <a:r>
              <a:rPr lang="pt-BR" sz="2500"/>
              <a:t>Mecânica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A parte mecânica foi projetada e desenvolvida visando: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Robustez mecânica;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Estabilidade;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Simplicidade de montagem;</a:t>
            </a: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0593E9-3C7F-4B38-979A-7E355ABA6ED9}"/>
              </a:ext>
            </a:extLst>
          </p:cNvPr>
          <p:cNvSpPr txBox="1"/>
          <p:nvPr/>
        </p:nvSpPr>
        <p:spPr>
          <a:xfrm>
            <a:off x="6025077" y="5726170"/>
            <a:ext cx="257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18" name="Imagem 17" descr="Uma imagem contendo no interior, mesa, cozinha, balcão&#10;&#10;Descrição gerada automaticamente">
            <a:extLst>
              <a:ext uri="{FF2B5EF4-FFF2-40B4-BE49-F238E27FC236}">
                <a16:creationId xmlns:a16="http://schemas.microsoft.com/office/drawing/2014/main" id="{7A7AE61F-D6DA-4C74-8DFA-96EDF3140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07676" y="3410682"/>
            <a:ext cx="2601887" cy="1911534"/>
          </a:xfrm>
          <a:prstGeom prst="rect">
            <a:avLst/>
          </a:prstGeom>
        </p:spPr>
      </p:pic>
      <p:pic>
        <p:nvPicPr>
          <p:cNvPr id="19" name="Imagem 18" descr="Brinquedo de lego&#10;&#10;Descrição gerada automaticamente">
            <a:extLst>
              <a:ext uri="{FF2B5EF4-FFF2-40B4-BE49-F238E27FC236}">
                <a16:creationId xmlns:a16="http://schemas.microsoft.com/office/drawing/2014/main" id="{EBE097BA-F626-4F85-AEE5-76F9E504CB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53" t="-174" r="14170"/>
          <a:stretch/>
        </p:blipFill>
        <p:spPr>
          <a:xfrm>
            <a:off x="660297" y="3059421"/>
            <a:ext cx="1917794" cy="265953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2F1E436-13CB-468B-B234-1B12D43166A8}"/>
              </a:ext>
            </a:extLst>
          </p:cNvPr>
          <p:cNvSpPr txBox="1"/>
          <p:nvPr/>
        </p:nvSpPr>
        <p:spPr>
          <a:xfrm>
            <a:off x="81865" y="5729637"/>
            <a:ext cx="3046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4" name="Vídeo sem título ‐ Feito com o Clipchamp (3)">
            <a:hlinkClick r:id="" action="ppaction://media"/>
            <a:extLst>
              <a:ext uri="{FF2B5EF4-FFF2-40B4-BE49-F238E27FC236}">
                <a16:creationId xmlns:a16="http://schemas.microsoft.com/office/drawing/2014/main" id="{4EB13BFB-443C-A225-16DB-85E532C7B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5939" y="1830884"/>
            <a:ext cx="3027225" cy="383421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D7CC03E-D55E-CB9C-E04A-2EAD69635FDC}"/>
              </a:ext>
            </a:extLst>
          </p:cNvPr>
          <p:cNvSpPr txBox="1"/>
          <p:nvPr/>
        </p:nvSpPr>
        <p:spPr>
          <a:xfrm>
            <a:off x="3020724" y="5735024"/>
            <a:ext cx="257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</p:txBody>
      </p:sp>
    </p:spTree>
    <p:extLst>
      <p:ext uri="{BB962C8B-B14F-4D97-AF65-F5344CB8AC3E}">
        <p14:creationId xmlns:p14="http://schemas.microsoft.com/office/powerpoint/2010/main" val="308065286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4832981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l"/>
            <a:r>
              <a:rPr lang="pt-BR" sz="2400"/>
              <a:t>Sistema de Potência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Motor de passo SM1.8-D12-MN do tipo Nema 23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 err="1"/>
              <a:t>Microstep</a:t>
            </a:r>
            <a:r>
              <a:rPr lang="pt-BR" sz="2000" b="0"/>
              <a:t> driver TB6600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Configuração: 3200 passos/volta</a:t>
            </a:r>
            <a:r>
              <a:rPr lang="pt-BR" sz="1600" b="0">
                <a:solidFill>
                  <a:srgbClr val="386188"/>
                </a:solidFill>
              </a:rPr>
              <a:t>.</a:t>
            </a:r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400"/>
          </a:p>
          <a:p>
            <a:pPr algn="just"/>
            <a:r>
              <a:rPr lang="pt-BR" sz="2400" b="1"/>
              <a:t>Sistema de Controle</a:t>
            </a:r>
            <a:endParaRPr lang="pt-BR" sz="2400" b="1">
              <a:solidFill>
                <a:srgbClr val="386188"/>
              </a:solidFill>
            </a:endParaRPr>
          </a:p>
          <a:p>
            <a:pPr marL="342900" indent="-342900" algn="l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2000" b="0"/>
              <a:t>Controle PID implementado  em C++ no Arduino </a:t>
            </a:r>
            <a:r>
              <a:rPr lang="pt-BR" sz="2000" b="0" err="1"/>
              <a:t>Due</a:t>
            </a:r>
            <a:endParaRPr lang="pt-BR" sz="2000" b="0"/>
          </a:p>
          <a:p>
            <a:pPr marL="342900" indent="-342900" algn="l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2000" b="0" err="1"/>
              <a:t>Encoder</a:t>
            </a:r>
            <a:r>
              <a:rPr lang="pt-BR" sz="2000" b="0"/>
              <a:t> incremental rotativo de 600 pulsos por revolução (PPR)</a:t>
            </a:r>
          </a:p>
          <a:p>
            <a:pPr marL="800100" lvl="1" indent="-342900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2000" b="0" err="1">
                <a:solidFill>
                  <a:srgbClr val="386188"/>
                </a:solidFill>
              </a:rPr>
              <a:t>onfiguração</a:t>
            </a:r>
            <a:r>
              <a:rPr lang="pt-BR" sz="2000" b="0">
                <a:solidFill>
                  <a:srgbClr val="386188"/>
                </a:solidFill>
              </a:rPr>
              <a:t> de leitura de 1200 PPR</a:t>
            </a:r>
          </a:p>
          <a:p>
            <a:pPr algn="l"/>
            <a:endParaRPr lang="pt-BR" sz="240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7FFDE74-B659-4282-A975-18450AA2278E}"/>
              </a:ext>
            </a:extLst>
          </p:cNvPr>
          <p:cNvSpPr txBox="1"/>
          <p:nvPr/>
        </p:nvSpPr>
        <p:spPr>
          <a:xfrm>
            <a:off x="7114994" y="2837346"/>
            <a:ext cx="1816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1" name="Picture 2" descr="JBV - Equipamentos Industriais - Motor de Passo SM1.8-E8570-CS">
            <a:extLst>
              <a:ext uri="{FF2B5EF4-FFF2-40B4-BE49-F238E27FC236}">
                <a16:creationId xmlns:a16="http://schemas.microsoft.com/office/drawing/2014/main" id="{CB310C29-48F0-4514-B9F3-8FD5002E3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t="9356" r="17146" b="14945"/>
          <a:stretch/>
        </p:blipFill>
        <p:spPr bwMode="auto">
          <a:xfrm>
            <a:off x="5150761" y="1026873"/>
            <a:ext cx="1813596" cy="15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EE5420-178F-49DC-9EBB-23485F82F6D7}"/>
              </a:ext>
            </a:extLst>
          </p:cNvPr>
          <p:cNvSpPr txBox="1"/>
          <p:nvPr/>
        </p:nvSpPr>
        <p:spPr>
          <a:xfrm>
            <a:off x="5150761" y="2638718"/>
            <a:ext cx="18135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JBV (2024).</a:t>
            </a:r>
          </a:p>
        </p:txBody>
      </p:sp>
      <p:pic>
        <p:nvPicPr>
          <p:cNvPr id="23" name="Imagem 2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71089E31-0DE8-4EFD-B915-67D9195EC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4" r="5814"/>
          <a:stretch/>
        </p:blipFill>
        <p:spPr>
          <a:xfrm rot="16200000">
            <a:off x="7166709" y="1011197"/>
            <a:ext cx="1858928" cy="167124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9C00085-5C34-43CF-A0BF-C076F18090B5}"/>
              </a:ext>
            </a:extLst>
          </p:cNvPr>
          <p:cNvSpPr txBox="1"/>
          <p:nvPr/>
        </p:nvSpPr>
        <p:spPr>
          <a:xfrm>
            <a:off x="6331571" y="5459668"/>
            <a:ext cx="2205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9E5FB5F-2593-465A-92B5-A6A7CF694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92" t="29050" r="16806" b="10381"/>
          <a:stretch/>
        </p:blipFill>
        <p:spPr>
          <a:xfrm>
            <a:off x="6331571" y="3712879"/>
            <a:ext cx="2205703" cy="1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76745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7111607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l"/>
            <a:r>
              <a:rPr lang="pt-BR" sz="2500"/>
              <a:t>Instrumentação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Para prova de conceito, foi utilizado os seguintes componentes: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Célula de carga de alumínio Pe130.30-10 kg;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Modulo ADC HX711:</a:t>
            </a:r>
            <a:endParaRPr lang="pt-BR" sz="2000" b="0">
              <a:solidFill>
                <a:srgbClr val="386188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24 bits;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Leitura em 100 Hz.</a:t>
            </a: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29773BE-53CD-4939-ACB8-061F6669C1B5}"/>
              </a:ext>
            </a:extLst>
          </p:cNvPr>
          <p:cNvSpPr txBox="1"/>
          <p:nvPr/>
        </p:nvSpPr>
        <p:spPr>
          <a:xfrm>
            <a:off x="326414" y="5917322"/>
            <a:ext cx="818430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FCDA0F9-6324-4A4D-A107-8483E6FA9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" r="1946" b="3765"/>
          <a:stretch/>
        </p:blipFill>
        <p:spPr>
          <a:xfrm>
            <a:off x="5551425" y="3388253"/>
            <a:ext cx="2950414" cy="2091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 descr="Módulo Conversor Amplificador HX711 24bit 2 Canais - Usinainfo">
            <a:extLst>
              <a:ext uri="{FF2B5EF4-FFF2-40B4-BE49-F238E27FC236}">
                <a16:creationId xmlns:a16="http://schemas.microsoft.com/office/drawing/2014/main" id="{9F498188-595C-4CC2-AA6A-7877DDA8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61" y="2191320"/>
            <a:ext cx="1427603" cy="10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017AE0-D9D0-47B1-AF80-8DDB2A3C9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8283" r="31432"/>
          <a:stretch/>
        </p:blipFill>
        <p:spPr>
          <a:xfrm>
            <a:off x="317470" y="3391429"/>
            <a:ext cx="3503415" cy="2529236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41DA3BD4-5BD4-4C48-9CAC-5581B46ED445}"/>
              </a:ext>
            </a:extLst>
          </p:cNvPr>
          <p:cNvSpPr/>
          <p:nvPr/>
        </p:nvSpPr>
        <p:spPr>
          <a:xfrm rot="4277270">
            <a:off x="5737694" y="3622786"/>
            <a:ext cx="1194276" cy="2907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82B3F1A-183C-77EE-9031-F3C58998E0A0}"/>
              </a:ext>
            </a:extLst>
          </p:cNvPr>
          <p:cNvSpPr txBox="1"/>
          <p:nvPr/>
        </p:nvSpPr>
        <p:spPr>
          <a:xfrm>
            <a:off x="7046750" y="2580911"/>
            <a:ext cx="216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Massa: 351,84 g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C97B07A8-4378-191F-571F-CDB712ED1BF1}"/>
              </a:ext>
            </a:extLst>
          </p:cNvPr>
          <p:cNvSpPr/>
          <p:nvPr/>
        </p:nvSpPr>
        <p:spPr>
          <a:xfrm rot="4034574">
            <a:off x="7529460" y="3350695"/>
            <a:ext cx="1039072" cy="2565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DB8B8E-3446-795C-EA61-AB671BC673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8" r="2048" b="72400"/>
          <a:stretch/>
        </p:blipFill>
        <p:spPr>
          <a:xfrm>
            <a:off x="3837178" y="3486998"/>
            <a:ext cx="1655368" cy="10413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53EF6A-957A-0885-9B00-70FDD71BF5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71" r="6812"/>
          <a:stretch/>
        </p:blipFill>
        <p:spPr>
          <a:xfrm>
            <a:off x="3824526" y="4748461"/>
            <a:ext cx="1726589" cy="10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6613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14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46575" y="6137504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l"/>
            <a:r>
              <a:rPr lang="pt-BR" sz="2500">
                <a:latin typeface="Metropolis"/>
              </a:rPr>
              <a:t>Instrumentação</a:t>
            </a:r>
          </a:p>
          <a:p>
            <a:pPr algn="just"/>
            <a:r>
              <a:rPr lang="pt-BR" sz="2000" b="0">
                <a:solidFill>
                  <a:srgbClr val="386188"/>
                </a:solidFill>
                <a:latin typeface="Metropolis"/>
              </a:rPr>
              <a:t>Após a chegada do novos componentes, foram trocados: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Célula de carga aço inoxidável GLX 15- 15 kg;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Modulo ADC CS5530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b="0">
                <a:solidFill>
                  <a:srgbClr val="386188"/>
                </a:solidFill>
                <a:latin typeface="Metropolis"/>
              </a:rPr>
              <a:t>Maior precisão e taxa de amostragem configurável 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b="0">
                <a:solidFill>
                  <a:srgbClr val="386188"/>
                </a:solidFill>
                <a:latin typeface="Metropolis"/>
              </a:rPr>
              <a:t>15 Hz~3840 Hz (Selecionado 100 Hz);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Procedimentos foram refeitos, sem alterações no método;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Foi definida 0,1g de resolução com confiança de 99,7% (3σ).</a:t>
            </a: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7F25FB-86CE-4FB7-9C20-BD3EAA65A4B7}"/>
              </a:ext>
            </a:extLst>
          </p:cNvPr>
          <p:cNvSpPr txBox="1"/>
          <p:nvPr/>
        </p:nvSpPr>
        <p:spPr>
          <a:xfrm>
            <a:off x="463146" y="6244117"/>
            <a:ext cx="4108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E9144474-D8A1-4528-BFAB-67D58715F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66"/>
          <a:stretch/>
        </p:blipFill>
        <p:spPr>
          <a:xfrm>
            <a:off x="652176" y="3869743"/>
            <a:ext cx="3315667" cy="2247244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974EEEB7-AD5F-4DCE-8DCD-40D2DDCF3789}"/>
              </a:ext>
            </a:extLst>
          </p:cNvPr>
          <p:cNvSpPr txBox="1"/>
          <p:nvPr/>
        </p:nvSpPr>
        <p:spPr>
          <a:xfrm>
            <a:off x="6810497" y="4634875"/>
            <a:ext cx="2375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  <p:pic>
        <p:nvPicPr>
          <p:cNvPr id="30" name="Imagem 29" descr="Circuito eletrônico com fios&#10;&#10;Descrição gerada automaticamente com confiança baixa">
            <a:extLst>
              <a:ext uri="{FF2B5EF4-FFF2-40B4-BE49-F238E27FC236}">
                <a16:creationId xmlns:a16="http://schemas.microsoft.com/office/drawing/2014/main" id="{A1AEF406-0941-4971-B1D3-0C222EE2F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1" t="15999" r="17344" b="22581"/>
          <a:stretch/>
        </p:blipFill>
        <p:spPr>
          <a:xfrm rot="16200000">
            <a:off x="7292502" y="2892989"/>
            <a:ext cx="1317176" cy="191071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F76BE3-EFD8-4A26-B0B4-5DB063E44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12" t="18831"/>
          <a:stretch/>
        </p:blipFill>
        <p:spPr>
          <a:xfrm>
            <a:off x="7034907" y="1482908"/>
            <a:ext cx="1794346" cy="134434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5CF7625-4D81-6BE6-44A7-0D91BF7123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63" t="14552" r="773" b="64617"/>
          <a:stretch/>
        </p:blipFill>
        <p:spPr>
          <a:xfrm>
            <a:off x="3912406" y="4069505"/>
            <a:ext cx="1810439" cy="72054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231258E-05D6-679F-B835-BCB547C5F7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014"/>
          <a:stretch/>
        </p:blipFill>
        <p:spPr>
          <a:xfrm>
            <a:off x="3912864" y="5033099"/>
            <a:ext cx="1913783" cy="7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685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15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63425"/>
            <a:ext cx="8607809" cy="4349253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just"/>
            <a:r>
              <a:rPr lang="pt-BR" sz="2500">
                <a:latin typeface="Metropolis "/>
                <a:cs typeface="Segoe UI"/>
              </a:rPr>
              <a:t>Supervisão e IHM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1800" b="0">
                <a:latin typeface="Metropolis"/>
                <a:cs typeface="Arial"/>
              </a:rPr>
              <a:t>Layout simples inspirado em softwares comerciais;</a:t>
            </a:r>
            <a:endParaRPr lang="pt-BR" sz="1800" b="0">
              <a:solidFill>
                <a:srgbClr val="386188"/>
              </a:solidFill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Implementação de 7 telas, abrangendo funções como: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Tela de visualização principal;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Tela de configuração de ensaio;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Tela de calibração da célula de carga;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Tela de definição do Zero Maquina;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Informações gerais do software;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Configurações de conexão;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Configurações de ensaio;</a:t>
            </a:r>
            <a:endParaRPr lang="pt-BR" sz="1600">
              <a:latin typeface="Metropolis 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11" name="Imagem 10" descr="Aplicativo, Tabela&#10;&#10;Descrição gerada automaticamente">
            <a:extLst>
              <a:ext uri="{FF2B5EF4-FFF2-40B4-BE49-F238E27FC236}">
                <a16:creationId xmlns:a16="http://schemas.microsoft.com/office/drawing/2014/main" id="{B5E0CEEB-7BD1-32C1-75B2-4BA8B856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02" y="3559048"/>
            <a:ext cx="4742209" cy="25505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697C75D-F23B-7CEC-CD93-E791DA86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01" y="4187018"/>
            <a:ext cx="3045154" cy="190954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29E826-2380-45E4-E380-E2D075F00FBF}"/>
              </a:ext>
            </a:extLst>
          </p:cNvPr>
          <p:cNvSpPr txBox="1"/>
          <p:nvPr/>
        </p:nvSpPr>
        <p:spPr>
          <a:xfrm>
            <a:off x="6132570" y="3054961"/>
            <a:ext cx="24144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err="1">
                <a:solidFill>
                  <a:srgbClr val="386188"/>
                </a:solidFill>
              </a:rPr>
              <a:t>Fonte:TTC</a:t>
            </a:r>
            <a:r>
              <a:rPr lang="pt-BR" sz="1400">
                <a:solidFill>
                  <a:srgbClr val="386188"/>
                </a:solidFill>
              </a:rPr>
              <a:t> (2024).</a:t>
            </a:r>
          </a:p>
          <a:p>
            <a:pPr algn="ctr"/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5C1B2C-F800-918D-8D38-857260E45500}"/>
              </a:ext>
            </a:extLst>
          </p:cNvPr>
          <p:cNvSpPr txBox="1"/>
          <p:nvPr/>
        </p:nvSpPr>
        <p:spPr>
          <a:xfrm>
            <a:off x="1067363" y="6112016"/>
            <a:ext cx="6943282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 err="1">
                <a:solidFill>
                  <a:srgbClr val="386188"/>
                </a:solidFill>
              </a:rPr>
              <a:t>Fonte:Autoria</a:t>
            </a:r>
            <a:r>
              <a:rPr lang="pt-BR" sz="1200">
                <a:solidFill>
                  <a:srgbClr val="386188"/>
                </a:solidFill>
              </a:rPr>
              <a:t> </a:t>
            </a:r>
            <a:r>
              <a:rPr lang="pt-BR" sz="1200" err="1">
                <a:solidFill>
                  <a:srgbClr val="386188"/>
                </a:solidFill>
              </a:rPr>
              <a:t>Propria</a:t>
            </a:r>
            <a:r>
              <a:rPr lang="pt-BR" sz="1200">
                <a:solidFill>
                  <a:srgbClr val="386188"/>
                </a:solidFill>
              </a:rPr>
              <a:t>(2024)</a:t>
            </a:r>
          </a:p>
          <a:p>
            <a:pPr algn="ctr"/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71294CBD-48D0-FFFF-204C-6E0EBB0FB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19" y="983903"/>
            <a:ext cx="2999518" cy="20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788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16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just"/>
            <a:r>
              <a:rPr lang="pt-BR" sz="2500">
                <a:latin typeface="Metropolis "/>
                <a:cs typeface="Segoe UI"/>
              </a:rPr>
              <a:t>Recurso adicional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just">
              <a:buFont typeface="Arial,Sans-Serif" panose="020B0604020202020204" pitchFamily="34" charset="0"/>
              <a:buChar char="•"/>
            </a:pPr>
            <a:r>
              <a:rPr lang="pt-BR" sz="2000" b="0">
                <a:latin typeface="Metropolis "/>
                <a:cs typeface="Arial"/>
              </a:rPr>
              <a:t>Exporta os dados dos testes nos formatos: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CSV (arquivo de texto estruturado);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XLSX (planilha);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PDF (</a:t>
            </a:r>
            <a:r>
              <a:rPr lang="pt-BR" sz="1600" b="0" err="1">
                <a:solidFill>
                  <a:srgbClr val="386188"/>
                </a:solidFill>
                <a:latin typeface="Metropolis "/>
                <a:cs typeface="Arial"/>
              </a:rPr>
              <a:t>Portable</a:t>
            </a: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 </a:t>
            </a:r>
            <a:r>
              <a:rPr lang="pt-BR" sz="1600" b="0" err="1">
                <a:solidFill>
                  <a:srgbClr val="386188"/>
                </a:solidFill>
                <a:latin typeface="Metropolis "/>
                <a:cs typeface="Arial"/>
              </a:rPr>
              <a:t>Document</a:t>
            </a: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 Format).</a:t>
            </a:r>
            <a:endParaRPr lang="pt-BR" sz="1600">
              <a:latin typeface="Metropolis "/>
            </a:endParaRPr>
          </a:p>
          <a:p>
            <a:pPr marL="342900" indent="-342900" algn="just">
              <a:buFont typeface="Arial,Sans-Serif"/>
              <a:buChar char="•"/>
            </a:pPr>
            <a:endParaRPr lang="pt-BR" sz="2000" b="0">
              <a:latin typeface="Metropolis "/>
              <a:cs typeface="Arial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2" name="Imagem 1" descr="Gráfico, Gráfico de linhas&#10;&#10;Descrição gerada automaticamente">
            <a:extLst>
              <a:ext uri="{FF2B5EF4-FFF2-40B4-BE49-F238E27FC236}">
                <a16:creationId xmlns:a16="http://schemas.microsoft.com/office/drawing/2014/main" id="{EFF788A9-F88F-1E64-35CD-6CECD7D94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"/>
          <a:stretch/>
        </p:blipFill>
        <p:spPr>
          <a:xfrm>
            <a:off x="5137150" y="2671021"/>
            <a:ext cx="3540052" cy="34364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2786158" y="6120071"/>
            <a:ext cx="35658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AA40820-7B21-78EC-3224-5078D9B70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84"/>
          <a:stretch/>
        </p:blipFill>
        <p:spPr>
          <a:xfrm>
            <a:off x="383349" y="2784950"/>
            <a:ext cx="4583805" cy="32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64106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17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just"/>
            <a:r>
              <a:rPr lang="pt-BR" sz="2500">
                <a:solidFill>
                  <a:srgbClr val="386188"/>
                </a:solidFill>
                <a:latin typeface="Metropolis "/>
                <a:cs typeface="Segoe UI"/>
              </a:rPr>
              <a:t>Custos do projeto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Redução de custos: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Gerenciamento de Recursos;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Componentes Existentes;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Matéria-Prima Cedida;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Compra de Componentes pela Instituição.</a:t>
            </a:r>
            <a:endParaRPr lang="pt-BR" sz="1600">
              <a:latin typeface="Metropolis 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774178" y="5979974"/>
            <a:ext cx="783593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7387B05-96EB-8545-DFC7-B8FECF447553}"/>
              </a:ext>
            </a:extLst>
          </p:cNvPr>
          <p:cNvSpPr txBox="1">
            <a:spLocks/>
          </p:cNvSpPr>
          <p:nvPr/>
        </p:nvSpPr>
        <p:spPr>
          <a:xfrm>
            <a:off x="4420138" y="1382421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Custos Estimados: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Componentes do Texturômetro;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Matéria-Prima (por kg);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Capital Humano (por hora trabalhada).</a:t>
            </a:r>
          </a:p>
        </p:txBody>
      </p:sp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2CA8005-E5CA-C756-4CEA-3D081355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75" y="2960496"/>
            <a:ext cx="8074832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55488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18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Resultados</a:t>
            </a:r>
            <a:endParaRPr lang="pt-BR"/>
          </a:p>
          <a:p>
            <a:pPr algn="l"/>
            <a:r>
              <a:rPr lang="pt-BR" sz="2500">
                <a:latin typeface="Metropolis "/>
                <a:cs typeface="Segoe UI"/>
              </a:rPr>
              <a:t>Testes iniciais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1800" b="0">
                <a:latin typeface="Metropolis "/>
                <a:cs typeface="Arial"/>
              </a:rPr>
              <a:t>Vídeo do teste realizado com bloco de silicone:</a:t>
            </a:r>
            <a:endParaRPr lang="en-US">
              <a:latin typeface="Metropolis 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709216" y="5965391"/>
            <a:ext cx="783593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4" name="VID_20240328_07345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F57142B-1A3C-B4BF-22A4-9F4C294522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2876" y="1719685"/>
            <a:ext cx="7217153" cy="41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783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19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Resultados</a:t>
            </a:r>
            <a:endParaRPr lang="pt-BR"/>
          </a:p>
          <a:p>
            <a:pPr algn="just"/>
            <a:r>
              <a:rPr lang="pt-BR" sz="2400">
                <a:latin typeface="Segoe UI"/>
                <a:cs typeface="Segoe UI"/>
              </a:rPr>
              <a:t>Testes iniciais</a:t>
            </a:r>
            <a:endParaRPr lang="en-US" sz="2400" b="0">
              <a:solidFill>
                <a:srgbClr val="000000"/>
              </a:solidFill>
              <a:latin typeface="Segoe UI"/>
              <a:cs typeface="Segoe U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Bloco de silicone </a:t>
            </a:r>
            <a:r>
              <a:rPr lang="pt-BR" sz="2000" b="0">
                <a:latin typeface="Metropolis "/>
                <a:cs typeface="Arial"/>
              </a:rPr>
              <a:t>utilizado como corpo de prova</a:t>
            </a:r>
            <a:endParaRPr lang="pt-BR" sz="2000">
              <a:latin typeface="Metropolis "/>
            </a:endParaRPr>
          </a:p>
          <a:p>
            <a:pPr algn="l"/>
            <a:endParaRPr lang="pt-BR" sz="2200">
              <a:latin typeface="Metropolis "/>
              <a:cs typeface="Segoe UI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450424" y="5994145"/>
            <a:ext cx="823849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7" name="Imagem 6" descr="Uma imagem contendo mesa, no interior, balcão, janela&#10;&#10;Descrição gerada automaticamente">
            <a:extLst>
              <a:ext uri="{FF2B5EF4-FFF2-40B4-BE49-F238E27FC236}">
                <a16:creationId xmlns:a16="http://schemas.microsoft.com/office/drawing/2014/main" id="{9A922930-58A7-5250-015F-D14EFA34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7" y="1924916"/>
            <a:ext cx="2175163" cy="4073236"/>
          </a:xfrm>
          <a:prstGeom prst="rect">
            <a:avLst/>
          </a:prstGeom>
        </p:spPr>
      </p:pic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A961783A-8BA7-AF09-5132-1D3E7880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95" y="1921018"/>
            <a:ext cx="5858741" cy="40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30013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32E8B4D-4B99-A6C0-CF9E-A159E54A4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0719" y="232955"/>
            <a:ext cx="3672571" cy="5882548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Agenda</a:t>
            </a:r>
            <a:endParaRPr lang="pt-BR"/>
          </a:p>
          <a:p>
            <a:pPr algn="l"/>
            <a:endParaRPr lang="pt-BR">
              <a:latin typeface="Metropolis"/>
            </a:endParaRPr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Introdução</a:t>
            </a:r>
            <a:endParaRPr lang="pt-BR" sz="2400" b="0"/>
          </a:p>
          <a:p>
            <a:pPr algn="l"/>
            <a:endParaRPr lang="pt-BR" sz="1000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Referencial teórico</a:t>
            </a:r>
            <a:endParaRPr lang="pt-BR"/>
          </a:p>
          <a:p>
            <a:pPr algn="l"/>
            <a:endParaRPr lang="pt-BR" sz="1000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Metodologia</a:t>
            </a:r>
            <a:endParaRPr lang="pt-BR"/>
          </a:p>
          <a:p>
            <a:pPr algn="l"/>
            <a:endParaRPr lang="pt-BR" sz="1000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Resultado e discussão</a:t>
            </a:r>
            <a:endParaRPr lang="pt-BR"/>
          </a:p>
          <a:p>
            <a:pPr algn="l"/>
            <a:endParaRPr lang="pt-BR" sz="1000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Considerações finais</a:t>
            </a:r>
            <a:endParaRPr lang="pt-BR"/>
          </a:p>
          <a:p>
            <a:pPr algn="l"/>
            <a:endParaRPr lang="pt-BR" sz="1000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Agradecimentos</a:t>
            </a:r>
            <a:endParaRPr lang="pt-BR"/>
          </a:p>
          <a:p>
            <a:pPr algn="l"/>
            <a:endParaRPr lang="pt-BR" sz="1000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Referências</a:t>
            </a:r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A4D455-F209-CB54-4986-9B624C7C78EA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193651-7534-139C-059F-F1E426677F67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9F8660E-73A1-3412-6BD8-CED0A96621E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24A314-A684-2097-C103-F290F593E033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D37412C-9AD9-9E1E-D0F3-05BAC2EF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037" y="5870351"/>
            <a:ext cx="4466965" cy="234059"/>
          </a:xfrm>
        </p:spPr>
        <p:txBody>
          <a:bodyPr lIns="91440" tIns="45720" rIns="91440" bIns="45720" anchor="t"/>
          <a:lstStyle/>
          <a:p>
            <a:pPr algn="ctr"/>
            <a:r>
              <a:rPr lang="pt-BR" b="1">
                <a:latin typeface="Metropolis"/>
              </a:rPr>
              <a:t>Fonte:</a:t>
            </a:r>
            <a:r>
              <a:rPr lang="pt-BR">
                <a:latin typeface="Metropolis"/>
              </a:rPr>
              <a:t> Autoria própria (2024)</a:t>
            </a:r>
            <a:endParaRPr lang="pt-BR"/>
          </a:p>
        </p:txBody>
      </p:sp>
      <p:pic>
        <p:nvPicPr>
          <p:cNvPr id="15" name="Imagem 14" descr="Uma imagem contendo no interior, teto, quarto, mesa&#10;&#10;Descrição gerada automaticamente">
            <a:extLst>
              <a:ext uri="{FF2B5EF4-FFF2-40B4-BE49-F238E27FC236}">
                <a16:creationId xmlns:a16="http://schemas.microsoft.com/office/drawing/2014/main" id="{7DB40721-8D99-B615-D710-47D62176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" r="252" b="7143"/>
          <a:stretch/>
        </p:blipFill>
        <p:spPr>
          <a:xfrm>
            <a:off x="238430" y="238042"/>
            <a:ext cx="4466965" cy="56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8684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20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7" y="352274"/>
            <a:ext cx="5287329" cy="5611233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Resultados</a:t>
            </a:r>
            <a:endParaRPr lang="pt-BR"/>
          </a:p>
          <a:p>
            <a:pPr algn="l"/>
            <a:r>
              <a:rPr lang="pt-BR" sz="2400">
                <a:latin typeface="Metropolis "/>
                <a:cs typeface="Segoe UI"/>
              </a:rPr>
              <a:t>Ensaio Comparativo</a:t>
            </a:r>
            <a:endParaRPr lang="en-US" sz="24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 err="1">
                <a:solidFill>
                  <a:srgbClr val="386188"/>
                </a:solidFill>
                <a:latin typeface="Metropolis "/>
                <a:cs typeface="Arial"/>
              </a:rPr>
              <a:t>Texturômetro</a:t>
            </a: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 comercial (</a:t>
            </a:r>
            <a:r>
              <a:rPr lang="pt-BR" sz="2000" b="0" err="1">
                <a:solidFill>
                  <a:srgbClr val="386188"/>
                </a:solidFill>
                <a:latin typeface="Metropolis "/>
                <a:cs typeface="Arial"/>
              </a:rPr>
              <a:t>TA.XTPlusC</a:t>
            </a: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) utilizado no Instituto Mauá de Tecnologia (IMT);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>
                <a:latin typeface="Metropolis "/>
                <a:cs typeface="Arial"/>
              </a:rPr>
              <a:t>Amostras dos ensaios no IMT: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2 Pães brancos;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1 Pão integral;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>
                <a:latin typeface="Metropolis "/>
                <a:cs typeface="Arial"/>
              </a:rPr>
              <a:t>Total de amostras:</a:t>
            </a: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8 amostras de pão branco;</a:t>
            </a: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4 amostras de pão integral;</a:t>
            </a:r>
          </a:p>
          <a:p>
            <a:pPr marL="285750" indent="-285750" algn="l">
              <a:buFont typeface="Arial,Sans-Serif"/>
              <a:buChar char="•"/>
            </a:pPr>
            <a:r>
              <a:rPr lang="pt-BR" sz="2000" b="0">
                <a:latin typeface="Metropolis "/>
                <a:cs typeface="Arial"/>
              </a:rPr>
              <a:t>Parâmetros: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Deformação 40%;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Velocidade pré-teste: 2 mm/s;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Velocidade de Teste: 5 mm/s;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Intervalo: 5 s.</a:t>
            </a:r>
            <a:endParaRPr lang="pt-BR" sz="1800">
              <a:latin typeface="Metropolis "/>
            </a:endParaRPr>
          </a:p>
          <a:p>
            <a:pPr algn="l"/>
            <a:endParaRPr lang="pt-BR" sz="2200">
              <a:latin typeface="Metropolis "/>
              <a:cs typeface="Segoe UI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4696554" y="5718608"/>
            <a:ext cx="413135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A1DBAB-A868-C3B0-0B4E-3C57A83E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"/>
          <a:stretch/>
        </p:blipFill>
        <p:spPr bwMode="auto">
          <a:xfrm>
            <a:off x="4696554" y="1805891"/>
            <a:ext cx="2056473" cy="364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3C6366-B6E4-AA96-E2A0-6EB413840719}"/>
              </a:ext>
            </a:extLst>
          </p:cNvPr>
          <p:cNvSpPr txBox="1"/>
          <p:nvPr/>
        </p:nvSpPr>
        <p:spPr>
          <a:xfrm>
            <a:off x="4685227" y="5452756"/>
            <a:ext cx="20677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a) Ensaios na FESA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  <p:pic>
        <p:nvPicPr>
          <p:cNvPr id="15" name="Imagem 14" descr="Uma imagem contendo no interior, mesa, pequeno, cozinha&#10;&#10;Descrição gerada automaticamente">
            <a:extLst>
              <a:ext uri="{FF2B5EF4-FFF2-40B4-BE49-F238E27FC236}">
                <a16:creationId xmlns:a16="http://schemas.microsoft.com/office/drawing/2014/main" id="{F01E6C71-35AF-C935-A5E0-C99040F2D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" b="1"/>
          <a:stretch/>
        </p:blipFill>
        <p:spPr bwMode="auto">
          <a:xfrm>
            <a:off x="6806845" y="1805891"/>
            <a:ext cx="2067799" cy="36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4B8BB1D-649E-3E33-9CDA-2AEA4CD2841F}"/>
              </a:ext>
            </a:extLst>
          </p:cNvPr>
          <p:cNvSpPr txBox="1"/>
          <p:nvPr/>
        </p:nvSpPr>
        <p:spPr>
          <a:xfrm>
            <a:off x="6806846" y="5452792"/>
            <a:ext cx="20677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b) Ensaios no IMT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8895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9" y="284026"/>
            <a:ext cx="5881455" cy="5744423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Resultados</a:t>
            </a:r>
            <a:endParaRPr lang="pt-BR"/>
          </a:p>
          <a:p>
            <a:pPr algn="l"/>
            <a:r>
              <a:rPr lang="pt-BR" sz="2400">
                <a:latin typeface="Metropolis "/>
                <a:cs typeface="Segoe UI"/>
              </a:rPr>
              <a:t>Ensaio Comparativo</a:t>
            </a:r>
          </a:p>
          <a:p>
            <a:pPr algn="l"/>
            <a:endParaRPr lang="pt-BR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algn="l"/>
            <a:endParaRPr lang="pt-BR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algn="l"/>
            <a:endParaRPr lang="pt-BR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algn="l"/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algn="l"/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>
                <a:latin typeface="Metropolis "/>
                <a:cs typeface="Arial"/>
              </a:rPr>
              <a:t>Armazenamento dos Pães: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Ensaios realizados ao longo de 3 dias seguidos (72h)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>
                <a:latin typeface="Metropolis "/>
                <a:cs typeface="Arial"/>
              </a:rPr>
              <a:t>Análise Comparativa: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l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Seleção dos gráficos de curvas do IMT das amostras de pão branco 1 e 2 no dia 2, e pão branco no dia 3.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l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Sobreposição dos gráficos para análise comparativa.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 "/>
                <a:cs typeface="Arial"/>
              </a:rPr>
              <a:t>Erro de 3,8% da dureza no mesmo valor de deformação (40%)</a:t>
            </a:r>
            <a:endParaRPr lang="en-US" sz="1800">
              <a:latin typeface="Metropolis "/>
            </a:endParaRPr>
          </a:p>
          <a:p>
            <a:pPr marL="742950" lvl="1" indent="-285750"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Metropolis "/>
              <a:cs typeface="Arial"/>
            </a:endParaRPr>
          </a:p>
          <a:p>
            <a:pPr algn="l"/>
            <a:endParaRPr lang="pt-BR" sz="2200">
              <a:latin typeface="Metropolis "/>
              <a:cs typeface="Segoe UI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66EC15-90D8-3664-1552-9E4D905FE305}"/>
              </a:ext>
            </a:extLst>
          </p:cNvPr>
          <p:cNvSpPr txBox="1"/>
          <p:nvPr/>
        </p:nvSpPr>
        <p:spPr>
          <a:xfrm>
            <a:off x="230037" y="3353882"/>
            <a:ext cx="869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313D3855-B452-7CE3-D612-A9F069353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"/>
          <a:stretch/>
        </p:blipFill>
        <p:spPr>
          <a:xfrm>
            <a:off x="510442" y="1239308"/>
            <a:ext cx="8227643" cy="2081912"/>
          </a:xfrm>
          <a:prstGeom prst="rect">
            <a:avLst/>
          </a:prstGeom>
        </p:spPr>
      </p:pic>
      <p:pic>
        <p:nvPicPr>
          <p:cNvPr id="17" name="Imagem 16" descr="Uma imagem contendo Gráfico&#10;&#10;Descrição gerada automaticamente">
            <a:extLst>
              <a:ext uri="{FF2B5EF4-FFF2-40B4-BE49-F238E27FC236}">
                <a16:creationId xmlns:a16="http://schemas.microsoft.com/office/drawing/2014/main" id="{6792DD3D-012F-8CFE-F439-480A5A5D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49" y="4015216"/>
            <a:ext cx="2833668" cy="177585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27B0655-174E-F25E-FEE8-D6C3182C20E9}"/>
              </a:ext>
            </a:extLst>
          </p:cNvPr>
          <p:cNvSpPr txBox="1"/>
          <p:nvPr/>
        </p:nvSpPr>
        <p:spPr>
          <a:xfrm>
            <a:off x="5984186" y="5751451"/>
            <a:ext cx="3159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</p:spTree>
    <p:extLst>
      <p:ext uri="{BB962C8B-B14F-4D97-AF65-F5344CB8AC3E}">
        <p14:creationId xmlns:p14="http://schemas.microsoft.com/office/powerpoint/2010/main" val="1779928608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9" y="352274"/>
            <a:ext cx="8566524" cy="5676175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Resultados</a:t>
            </a:r>
            <a:endParaRPr lang="pt-BR"/>
          </a:p>
          <a:p>
            <a:pPr algn="l"/>
            <a:r>
              <a:rPr lang="pt-BR" sz="2500">
                <a:latin typeface="Metropolis "/>
                <a:cs typeface="Segoe UI"/>
              </a:rPr>
              <a:t>Observação de variações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Segoe UI"/>
              </a:rPr>
              <a:t>Novos testes realizados em um período de 10 dias;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Segoe UI"/>
              </a:rPr>
              <a:t>Pães brancos armazenados de duas maneiras: embalagem aberta e embalagem fechada;</a:t>
            </a:r>
          </a:p>
          <a:p>
            <a:pPr marL="742950" lvl="1" indent="-285750"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Metropolis "/>
              <a:cs typeface="Arial"/>
            </a:endParaRPr>
          </a:p>
          <a:p>
            <a:pPr algn="l"/>
            <a:endParaRPr lang="pt-BR" sz="2200">
              <a:latin typeface="Metropolis "/>
              <a:cs typeface="Segoe UI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66EC15-90D8-3664-1552-9E4D905FE305}"/>
              </a:ext>
            </a:extLst>
          </p:cNvPr>
          <p:cNvSpPr txBox="1"/>
          <p:nvPr/>
        </p:nvSpPr>
        <p:spPr>
          <a:xfrm>
            <a:off x="590513" y="6027163"/>
            <a:ext cx="8207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  <p:pic>
        <p:nvPicPr>
          <p:cNvPr id="2" name="Imagem 1" descr="Uma imagem contendo no interior, garrafa, mesa, deitado&#10;&#10;Descrição gerada automaticamente">
            <a:extLst>
              <a:ext uri="{FF2B5EF4-FFF2-40B4-BE49-F238E27FC236}">
                <a16:creationId xmlns:a16="http://schemas.microsoft.com/office/drawing/2014/main" id="{907C177D-C712-466A-8700-547773CAA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98" r="13292"/>
          <a:stretch/>
        </p:blipFill>
        <p:spPr>
          <a:xfrm>
            <a:off x="714578" y="2818104"/>
            <a:ext cx="615134" cy="1440437"/>
          </a:xfrm>
          <a:prstGeom prst="rect">
            <a:avLst/>
          </a:prstGeom>
        </p:spPr>
      </p:pic>
      <p:pic>
        <p:nvPicPr>
          <p:cNvPr id="4" name="Imagem 3" descr="Uma imagem contendo no interior, garrafa, mesa, deitado&#10;&#10;Descrição gerada automaticamente">
            <a:extLst>
              <a:ext uri="{FF2B5EF4-FFF2-40B4-BE49-F238E27FC236}">
                <a16:creationId xmlns:a16="http://schemas.microsoft.com/office/drawing/2014/main" id="{C011710E-5035-483E-A904-CD2A61860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r="50630"/>
          <a:stretch/>
        </p:blipFill>
        <p:spPr>
          <a:xfrm>
            <a:off x="700201" y="4452908"/>
            <a:ext cx="629512" cy="1569953"/>
          </a:xfrm>
          <a:prstGeom prst="rect">
            <a:avLst/>
          </a:prstGeom>
        </p:spPr>
      </p:pic>
      <p:pic>
        <p:nvPicPr>
          <p:cNvPr id="11" name="Imagem 10" descr="Gráfico, Gráfico de linhas&#10;&#10;Descrição gerada automaticamente">
            <a:extLst>
              <a:ext uri="{FF2B5EF4-FFF2-40B4-BE49-F238E27FC236}">
                <a16:creationId xmlns:a16="http://schemas.microsoft.com/office/drawing/2014/main" id="{2A46BD7D-A7C4-6A36-6090-D7EB00F9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61" y="2649554"/>
            <a:ext cx="6811943" cy="34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8757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Considerações finais</a:t>
            </a:r>
          </a:p>
          <a:p>
            <a:pPr algn="just"/>
            <a:r>
              <a:rPr lang="pt-BR" sz="2400" b="0">
                <a:solidFill>
                  <a:srgbClr val="386188"/>
                </a:solidFill>
                <a:latin typeface="Metropolis"/>
                <a:cs typeface="Arial"/>
              </a:rPr>
              <a:t>Desenvolvimento do </a:t>
            </a:r>
            <a:r>
              <a:rPr lang="pt-BR" sz="2400" b="0" err="1">
                <a:solidFill>
                  <a:srgbClr val="386188"/>
                </a:solidFill>
                <a:latin typeface="Metropolis"/>
                <a:cs typeface="Arial"/>
              </a:rPr>
              <a:t>Texturômetro</a:t>
            </a:r>
            <a:r>
              <a:rPr lang="pt-BR" sz="2400" b="0">
                <a:solidFill>
                  <a:srgbClr val="386188"/>
                </a:solidFill>
                <a:latin typeface="Metropolis"/>
                <a:cs typeface="Arial"/>
              </a:rPr>
              <a:t>:</a:t>
            </a:r>
            <a:endParaRPr lang="en-US" sz="24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Capaz de realizar ensaios de compressão, tração e flexão;</a:t>
            </a: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Fácil operação e manutenção;</a:t>
            </a: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Benchmarking com modelos comerciais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algn="just"/>
            <a:endParaRPr lang="pt-BR" sz="2400" b="0">
              <a:solidFill>
                <a:srgbClr val="386188"/>
              </a:solidFill>
              <a:latin typeface="Metropolis"/>
              <a:cs typeface="Arial"/>
            </a:endParaRPr>
          </a:p>
          <a:p>
            <a:pPr algn="just"/>
            <a:r>
              <a:rPr lang="pt-BR" sz="2400" b="0">
                <a:solidFill>
                  <a:srgbClr val="386188"/>
                </a:solidFill>
                <a:latin typeface="Metropolis"/>
                <a:cs typeface="Arial"/>
              </a:rPr>
              <a:t>Validação dos Dados:</a:t>
            </a:r>
            <a:endParaRPr lang="en-US" sz="24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Comparação com o </a:t>
            </a:r>
            <a:r>
              <a:rPr lang="pt-BR" sz="2000" b="0" err="1">
                <a:solidFill>
                  <a:srgbClr val="386188"/>
                </a:solidFill>
                <a:latin typeface="Metropolis"/>
                <a:cs typeface="Arial"/>
              </a:rPr>
              <a:t>texturômetro</a:t>
            </a: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 do IMT;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Veracidade dos dados da célula de carga comprovada.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algn="just"/>
            <a:endParaRPr lang="pt-BR" sz="2400" b="0">
              <a:solidFill>
                <a:srgbClr val="386188"/>
              </a:solidFill>
              <a:latin typeface="Metropolis"/>
              <a:cs typeface="Arial"/>
            </a:endParaRPr>
          </a:p>
          <a:p>
            <a:pPr algn="just"/>
            <a:r>
              <a:rPr lang="pt-BR" sz="2400" b="0">
                <a:solidFill>
                  <a:srgbClr val="386188"/>
                </a:solidFill>
                <a:latin typeface="Metropolis"/>
                <a:cs typeface="Arial"/>
              </a:rPr>
              <a:t>Aplicabilidade:</a:t>
            </a:r>
            <a:endParaRPr lang="en-US" sz="24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Ensaios realizados ao longo de 10 dias;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Determinação da vida de prateleira por meio de análises físicas.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052241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Considerações finais</a:t>
            </a:r>
          </a:p>
          <a:p>
            <a:pPr algn="just"/>
            <a:r>
              <a:rPr lang="pt-BR" sz="2500">
                <a:solidFill>
                  <a:srgbClr val="386188"/>
                </a:solidFill>
                <a:latin typeface="Metropolis"/>
                <a:cs typeface="Arial"/>
              </a:rPr>
              <a:t>Melhorias e Perspectivas Futuras</a:t>
            </a:r>
            <a:endParaRPr lang="en-US" sz="2500">
              <a:solidFill>
                <a:srgbClr val="000000"/>
              </a:solidFill>
              <a:latin typeface="Metropolis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Design: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Finalização da carenagem (gabinete);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Troca de materiais por aço inoxidável.</a:t>
            </a: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Tecnologia: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Inclusão de recursos de conectividade;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Implementação do banco de dados;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Sobreposição de curvas no gráficos.</a:t>
            </a:r>
            <a:endParaRPr lang="pt-BR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Capacidades: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Novos conjuntos de </a:t>
            </a:r>
            <a:r>
              <a:rPr lang="pt-BR" sz="2000" b="0" i="1" err="1">
                <a:solidFill>
                  <a:srgbClr val="386188"/>
                </a:solidFill>
                <a:latin typeface="Metropolis"/>
                <a:cs typeface="Arial"/>
              </a:rPr>
              <a:t>probes</a:t>
            </a: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 e acessórios;</a:t>
            </a: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Rastreabilidade do alimento.</a:t>
            </a:r>
          </a:p>
          <a:p>
            <a:pPr marL="742950" lvl="1" indent="-285750" algn="just">
              <a:buFont typeface="Arial,Sans-Serif"/>
              <a:buChar char="•"/>
            </a:pPr>
            <a:endParaRPr lang="en-US" sz="16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endParaRPr lang="pt-BR"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10298C-7838-DAE6-0138-66CA3018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73" y="5112895"/>
            <a:ext cx="1862667" cy="461641"/>
          </a:xfrm>
          <a:prstGeom prst="rect">
            <a:avLst/>
          </a:prstGeom>
        </p:spPr>
      </p:pic>
      <p:pic>
        <p:nvPicPr>
          <p:cNvPr id="6" name="Imagem 5" descr="Uma imagem contendo carrinho de carga, edifício, mesa, espelho&#10;&#10;Descrição gerada automaticamente">
            <a:extLst>
              <a:ext uri="{FF2B5EF4-FFF2-40B4-BE49-F238E27FC236}">
                <a16:creationId xmlns:a16="http://schemas.microsoft.com/office/drawing/2014/main" id="{80584817-7C5A-F2F8-972C-F20FA939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3" t="3874" r="25152" b="24367"/>
          <a:stretch/>
        </p:blipFill>
        <p:spPr>
          <a:xfrm>
            <a:off x="6000572" y="757836"/>
            <a:ext cx="2762696" cy="335753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DD2533-70B2-3254-07A5-D89C6F00A0B8}"/>
              </a:ext>
            </a:extLst>
          </p:cNvPr>
          <p:cNvSpPr txBox="1"/>
          <p:nvPr/>
        </p:nvSpPr>
        <p:spPr>
          <a:xfrm>
            <a:off x="6032956" y="4111455"/>
            <a:ext cx="273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</a:t>
            </a:r>
          </a:p>
        </p:txBody>
      </p:sp>
      <p:pic>
        <p:nvPicPr>
          <p:cNvPr id="2" name="Imagem 1" descr="To set up the Hydrom as an MQTT publisher - Hydrom Instruction">
            <a:extLst>
              <a:ext uri="{FF2B5EF4-FFF2-40B4-BE49-F238E27FC236}">
                <a16:creationId xmlns:a16="http://schemas.microsoft.com/office/drawing/2014/main" id="{91A4EAC8-D65B-928E-255A-37E85FB79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317" y="5128680"/>
            <a:ext cx="1728438" cy="44248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59F0757-5231-28D3-49A0-E2E150B25452}"/>
              </a:ext>
            </a:extLst>
          </p:cNvPr>
          <p:cNvSpPr txBox="1"/>
          <p:nvPr/>
        </p:nvSpPr>
        <p:spPr>
          <a:xfrm>
            <a:off x="317174" y="5630237"/>
            <a:ext cx="513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Compilação do autor (2024).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6A6C5CD-363A-3803-7A22-495DA04AE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573" y="4564912"/>
            <a:ext cx="2762696" cy="110871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730FC8-9E11-7110-DCD5-FFA743DCADE7}"/>
              </a:ext>
            </a:extLst>
          </p:cNvPr>
          <p:cNvSpPr txBox="1"/>
          <p:nvPr/>
        </p:nvSpPr>
        <p:spPr>
          <a:xfrm>
            <a:off x="6000572" y="5670694"/>
            <a:ext cx="2968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ETASA (2024)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77347E-B371-5732-B531-05F80628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242" y="5000509"/>
            <a:ext cx="1057673" cy="6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028422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Agradecimentos</a:t>
            </a:r>
          </a:p>
          <a:p>
            <a:pPr algn="l"/>
            <a:r>
              <a:rPr lang="pt-BR" sz="2000" b="0">
                <a:latin typeface="Metropolis"/>
                <a:cs typeface="Arial"/>
              </a:rPr>
              <a:t>Gostaríamos de agradecer:</a:t>
            </a:r>
          </a:p>
          <a:p>
            <a:pPr marL="285750" indent="-285750" algn="l">
              <a:buChar char="•"/>
            </a:pPr>
            <a:r>
              <a:rPr lang="pt-BR" sz="2000" b="0">
                <a:latin typeface="Metropolis"/>
                <a:cs typeface="Arial"/>
              </a:rPr>
              <a:t>À Fundação Salvador Arena;</a:t>
            </a:r>
          </a:p>
          <a:p>
            <a:pPr marL="285750" indent="-285750" algn="l">
              <a:buChar char="•"/>
            </a:pPr>
            <a:r>
              <a:rPr lang="pt-BR" sz="2000" b="0">
                <a:latin typeface="Metropolis"/>
                <a:cs typeface="Arial"/>
              </a:rPr>
              <a:t>Ao corpo docente;</a:t>
            </a:r>
          </a:p>
          <a:p>
            <a:pPr marL="285750" indent="-285750" algn="l">
              <a:buChar char="•"/>
            </a:pPr>
            <a:r>
              <a:rPr lang="pt-BR" sz="2000" b="0">
                <a:latin typeface="Metropolis"/>
                <a:cs typeface="Arial"/>
              </a:rPr>
              <a:t>Aos colaboradores do laboratório no IMT;</a:t>
            </a:r>
          </a:p>
          <a:p>
            <a:pPr marL="285750" indent="-285750" algn="l">
              <a:buChar char="•"/>
            </a:pPr>
            <a:r>
              <a:rPr lang="pt-BR" sz="2000" b="0">
                <a:latin typeface="Metropolis"/>
                <a:cs typeface="Arial"/>
              </a:rPr>
              <a:t>Aos colegas de turma.</a:t>
            </a:r>
          </a:p>
          <a:p>
            <a:pPr marL="285750" indent="-285750" algn="l">
              <a:buChar char="•"/>
            </a:pPr>
            <a:endParaRPr lang="pt-BR" b="0"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25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ituto Mauá de Tecnologia">
            <a:extLst>
              <a:ext uri="{FF2B5EF4-FFF2-40B4-BE49-F238E27FC236}">
                <a16:creationId xmlns:a16="http://schemas.microsoft.com/office/drawing/2014/main" id="{3B286E5A-E19C-8DDE-27E9-7E832CC3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8" y="3883163"/>
            <a:ext cx="3192091" cy="148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dação Salvador Arena destinou R$ 69,6 milhões em ações sociais no ano de  2019 - APF - Associação Paulista de Fundações">
            <a:extLst>
              <a:ext uri="{FF2B5EF4-FFF2-40B4-BE49-F238E27FC236}">
                <a16:creationId xmlns:a16="http://schemas.microsoft.com/office/drawing/2014/main" id="{14B304B6-D00C-B3D9-F9DF-F97BB5B43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23052" r="9664" b="24974"/>
          <a:stretch/>
        </p:blipFill>
        <p:spPr bwMode="auto">
          <a:xfrm>
            <a:off x="4690607" y="3763695"/>
            <a:ext cx="3962548" cy="16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94761-42E2-D879-50B4-530795788623}"/>
              </a:ext>
            </a:extLst>
          </p:cNvPr>
          <p:cNvSpPr txBox="1"/>
          <p:nvPr/>
        </p:nvSpPr>
        <p:spPr>
          <a:xfrm>
            <a:off x="531272" y="5489282"/>
            <a:ext cx="332458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Mauá(2024)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6150CE-6089-AC1B-197C-345B3470A2B3}"/>
              </a:ext>
            </a:extLst>
          </p:cNvPr>
          <p:cNvSpPr txBox="1"/>
          <p:nvPr/>
        </p:nvSpPr>
        <p:spPr>
          <a:xfrm>
            <a:off x="5009591" y="5489281"/>
            <a:ext cx="332458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Fundação Salvador Arena(2024)</a:t>
            </a:r>
          </a:p>
        </p:txBody>
      </p:sp>
    </p:spTree>
    <p:extLst>
      <p:ext uri="{BB962C8B-B14F-4D97-AF65-F5344CB8AC3E}">
        <p14:creationId xmlns:p14="http://schemas.microsoft.com/office/powerpoint/2010/main" val="2661750490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Referências</a:t>
            </a:r>
            <a:endParaRPr lang="pt-BR" sz="3200"/>
          </a:p>
          <a:p>
            <a:pPr algn="l"/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ABIA. </a:t>
            </a:r>
            <a:r>
              <a:rPr lang="pt-BR">
                <a:solidFill>
                  <a:srgbClr val="386188"/>
                </a:solidFill>
                <a:latin typeface="Metropolis"/>
                <a:cs typeface="Arial"/>
              </a:rPr>
              <a:t>RELATÓRIO ANUAL DA ASSOCIAÇÃO BRASILEIRA DA INDÚSTRIA DE ALIMENTOS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. Brasil: Abia, 2024</a:t>
            </a:r>
            <a:endParaRPr lang="en-US" b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en-US" b="0">
                <a:solidFill>
                  <a:srgbClr val="386188"/>
                </a:solidFill>
                <a:latin typeface="Metropolis"/>
                <a:cs typeface="Arial"/>
              </a:rPr>
              <a:t>GUINÉ, Raquel P. F.. </a:t>
            </a:r>
            <a:r>
              <a:rPr lang="en-US">
                <a:solidFill>
                  <a:srgbClr val="386188"/>
                </a:solidFill>
                <a:latin typeface="Metropolis"/>
                <a:cs typeface="Arial"/>
              </a:rPr>
              <a:t>Effect of Chemical Pretreatments on the Physical Properties of Kiwi</a:t>
            </a:r>
            <a:r>
              <a:rPr lang="en-US" b="0">
                <a:solidFill>
                  <a:srgbClr val="386188"/>
                </a:solidFill>
                <a:latin typeface="Metropolis"/>
                <a:cs typeface="Arial"/>
              </a:rPr>
              <a:t>. International Journal Of Food Engineering. Viseu, p. 90-95. </a:t>
            </a:r>
            <a:r>
              <a:rPr lang="en-US" b="0" err="1">
                <a:solidFill>
                  <a:srgbClr val="386188"/>
                </a:solidFill>
                <a:latin typeface="Metropolis"/>
                <a:cs typeface="Arial"/>
              </a:rPr>
              <a:t>dez</a:t>
            </a:r>
            <a:r>
              <a:rPr lang="en-US" b="0">
                <a:solidFill>
                  <a:srgbClr val="386188"/>
                </a:solidFill>
                <a:latin typeface="Metropolis"/>
                <a:cs typeface="Arial"/>
              </a:rPr>
              <a:t>. 2016</a:t>
            </a:r>
            <a:endParaRPr lang="en-US" b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HOLDINGS, </a:t>
            </a:r>
            <a:r>
              <a:rPr lang="pt-BR" err="1">
                <a:solidFill>
                  <a:srgbClr val="386188"/>
                </a:solidFill>
                <a:latin typeface="Metropolis"/>
                <a:cs typeface="Arial"/>
              </a:rPr>
              <a:t>Lewisco</a:t>
            </a:r>
            <a:r>
              <a:rPr lang="pt-BR">
                <a:solidFill>
                  <a:srgbClr val="386188"/>
                </a:solidFill>
                <a:latin typeface="Metropolis"/>
                <a:cs typeface="Arial"/>
              </a:rPr>
              <a:t>. </a:t>
            </a:r>
            <a:r>
              <a:rPr lang="pt-BR" err="1">
                <a:solidFill>
                  <a:srgbClr val="386188"/>
                </a:solidFill>
                <a:latin typeface="Metropolis"/>
                <a:cs typeface="Arial"/>
              </a:rPr>
              <a:t>Liquidation</a:t>
            </a:r>
            <a:r>
              <a:rPr lang="pt-BR">
                <a:solidFill>
                  <a:srgbClr val="386188"/>
                </a:solidFill>
                <a:latin typeface="Metropolis"/>
                <a:cs typeface="Arial"/>
              </a:rPr>
              <a:t> Food </a:t>
            </a:r>
            <a:r>
              <a:rPr lang="pt-BR" err="1">
                <a:solidFill>
                  <a:srgbClr val="386188"/>
                </a:solidFill>
                <a:latin typeface="Metropolis"/>
                <a:cs typeface="Arial"/>
              </a:rPr>
              <a:t>Items</a:t>
            </a:r>
            <a:r>
              <a:rPr lang="pt-BR">
                <a:solidFill>
                  <a:srgbClr val="386188"/>
                </a:solidFill>
                <a:latin typeface="Metropolis"/>
                <a:cs typeface="Arial"/>
              </a:rPr>
              <a:t>. 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2024. Disponível em: </a:t>
            </a:r>
            <a:r>
              <a:rPr lang="pt-BR" b="0">
                <a:solidFill>
                  <a:srgbClr val="386188"/>
                </a:solidFill>
                <a:latin typeface="Segoe UI"/>
                <a:cs typeface="Segoe UI"/>
                <a:hlinkClick r:id="rId2"/>
              </a:rPr>
              <a:t>https://www.lewiscoholdings.com/resources/liquidation-food-items.html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  <a:endParaRPr lang="en-US" b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MARKETUP. </a:t>
            </a:r>
            <a:r>
              <a:rPr lang="pt-BR">
                <a:solidFill>
                  <a:srgbClr val="386188"/>
                </a:solidFill>
                <a:latin typeface="Metropolis"/>
                <a:cs typeface="Arial"/>
              </a:rPr>
              <a:t>5 Dicas para fidelizar o seu cliente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. 2024.Disponível em: </a:t>
            </a:r>
            <a:r>
              <a:rPr lang="pt-BR" b="0">
                <a:solidFill>
                  <a:srgbClr val="386188"/>
                </a:solidFill>
                <a:latin typeface="Segoe UI"/>
                <a:cs typeface="Segoe UI"/>
                <a:hlinkClick r:id="rId3"/>
              </a:rPr>
              <a:t>https://marketup.com/blog/5-dicas-para-fidelizar-o-seu-cliente/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  <a:endParaRPr lang="en-US" b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MELO, Raquel Alvares da S. Soares de.</a:t>
            </a:r>
            <a:r>
              <a:rPr lang="pt-BR">
                <a:solidFill>
                  <a:srgbClr val="386188"/>
                </a:solidFill>
                <a:latin typeface="Metropolis"/>
                <a:cs typeface="Arial"/>
              </a:rPr>
              <a:t> Certificação Internacional: O passaporte para exportação de alimentos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. Disponível em: </a:t>
            </a:r>
            <a:r>
              <a:rPr lang="pt-BR" b="0">
                <a:solidFill>
                  <a:srgbClr val="386188"/>
                </a:solidFill>
                <a:latin typeface="Segoe UI"/>
                <a:cs typeface="Segoe UI"/>
                <a:hlinkClick r:id="rId4"/>
              </a:rPr>
              <a:t>https://www.verdeghaia.com.br/certificacao-exportacao-de-alimentos/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. Acesso em: 18 maio 2024.</a:t>
            </a:r>
            <a:endParaRPr lang="en-US" b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en-US" b="0">
                <a:solidFill>
                  <a:srgbClr val="386188"/>
                </a:solidFill>
                <a:latin typeface="Metropolis"/>
                <a:cs typeface="Arial"/>
              </a:rPr>
              <a:t>STABLE MICRO SYSTEM</a:t>
            </a:r>
            <a:r>
              <a:rPr lang="en-US">
                <a:solidFill>
                  <a:srgbClr val="386188"/>
                </a:solidFill>
                <a:latin typeface="Metropolis"/>
                <a:cs typeface="Arial"/>
              </a:rPr>
              <a:t>. The Texture Analysis Applications Directory: materials &amp; products</a:t>
            </a:r>
            <a:r>
              <a:rPr lang="en-US" b="0">
                <a:solidFill>
                  <a:srgbClr val="386188"/>
                </a:solidFill>
                <a:latin typeface="Metropolis"/>
                <a:cs typeface="Arial"/>
              </a:rPr>
              <a:t>. Reino </a:t>
            </a:r>
            <a:r>
              <a:rPr lang="en-US" b="0" err="1">
                <a:solidFill>
                  <a:srgbClr val="386188"/>
                </a:solidFill>
                <a:latin typeface="Metropolis"/>
                <a:cs typeface="Arial"/>
              </a:rPr>
              <a:t>Unido</a:t>
            </a:r>
            <a:r>
              <a:rPr lang="en-US" b="0">
                <a:solidFill>
                  <a:srgbClr val="386188"/>
                </a:solidFill>
                <a:latin typeface="Metropolis"/>
                <a:cs typeface="Arial"/>
              </a:rPr>
              <a:t>: Stable Micro Systems, 2018.</a:t>
            </a:r>
            <a:endParaRPr lang="en-US" b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err="1">
                <a:solidFill>
                  <a:srgbClr val="386188"/>
                </a:solidFill>
                <a:latin typeface="Metropolis"/>
                <a:cs typeface="Arial"/>
              </a:rPr>
              <a:t>TAVARES,Celso</a:t>
            </a:r>
            <a:r>
              <a:rPr lang="pt-BR">
                <a:solidFill>
                  <a:srgbClr val="386188"/>
                </a:solidFill>
                <a:latin typeface="Metropolis"/>
                <a:cs typeface="Arial"/>
              </a:rPr>
              <a:t>. Prazo de validade em vegetais frescos embalados não precisa ser mais informado por produtores, diz ministério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. 2022. Disponível em: 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  <a:hlinkClick r:id="rId5"/>
              </a:rPr>
              <a:t>https://g1.globo.com/economia/agronegocios/noticia/2022/07/26/prazo-de-validade-em-vegetais-frescos-embalados-nao-precisa-ser-mais-informado-por-produtores-diz-ministerio.ghtml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26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407213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7208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4554242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Introdução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pt-BR" sz="2400">
                <a:solidFill>
                  <a:srgbClr val="386188"/>
                </a:solidFill>
                <a:latin typeface="Metropolis "/>
                <a:cs typeface="Segoe UI"/>
              </a:rPr>
              <a:t>Indústria de Alimentos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4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Setor possui posição de destaque na economia nacional;</a:t>
            </a:r>
            <a:endParaRPr lang="pt-BR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pt-BR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Brasil é um dos principais players globais em exportação de produtos alimentícios;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pt-BR" sz="20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Aumento da população mundial demanda mais produtos industrializados.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14E5997F-8499-CBB4-C827-D31A75116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1" t="8202" r="15915" b="5788"/>
          <a:stretch/>
        </p:blipFill>
        <p:spPr>
          <a:xfrm>
            <a:off x="5178694" y="753504"/>
            <a:ext cx="3648826" cy="499551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7D01EE-A106-D25A-EA35-0FA371BED6E9}"/>
              </a:ext>
            </a:extLst>
          </p:cNvPr>
          <p:cNvSpPr txBox="1"/>
          <p:nvPr/>
        </p:nvSpPr>
        <p:spPr>
          <a:xfrm>
            <a:off x="5178695" y="5752888"/>
            <a:ext cx="3648826" cy="351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386188"/>
                </a:solidFill>
              </a:rPr>
              <a:t>fonte: ABIA (2024)</a:t>
            </a:r>
          </a:p>
        </p:txBody>
      </p:sp>
    </p:spTree>
    <p:extLst>
      <p:ext uri="{BB962C8B-B14F-4D97-AF65-F5344CB8AC3E}">
        <p14:creationId xmlns:p14="http://schemas.microsoft.com/office/powerpoint/2010/main" val="2554612832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28477" y="-41682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4945183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Introdução</a:t>
            </a:r>
            <a:endParaRPr lang="pt-BR" sz="3200" dirty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pt-BR" sz="2500" dirty="0">
                <a:solidFill>
                  <a:srgbClr val="386188"/>
                </a:solidFill>
                <a:latin typeface="Metropolis "/>
                <a:cs typeface="Segoe UI"/>
              </a:rPr>
              <a:t>Alimentos e Qualidade</a:t>
            </a:r>
            <a:endParaRPr lang="en-US" sz="2500" dirty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Competitividade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Nutrição, desenvolvimento e melhoria continua de produtos;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Aceitação do consumidor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Sabor, aroma, textura;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Órgãos regulamentadores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Anvisa, MAPA;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Duração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Degradação, mudanças sensoriais, físico-químicas e biológicas.</a:t>
            </a:r>
            <a:endParaRPr lang="en-US" sz="2000" dirty="0">
              <a:latin typeface="Metropolis 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08BD058-308A-4FD4-8ACC-9BAE721D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7" y="786816"/>
            <a:ext cx="3517794" cy="250813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05B8F3-043C-498C-BD50-33B7228ECC8D}"/>
              </a:ext>
            </a:extLst>
          </p:cNvPr>
          <p:cNvSpPr txBox="1"/>
          <p:nvPr/>
        </p:nvSpPr>
        <p:spPr>
          <a:xfrm>
            <a:off x="4963887" y="3313956"/>
            <a:ext cx="35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Lewisco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039958F-3672-47C7-B5F1-103FAC4FE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85" y="3847628"/>
            <a:ext cx="3578949" cy="192203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7D66F1-E63E-4CC3-9718-0BA915192771}"/>
              </a:ext>
            </a:extLst>
          </p:cNvPr>
          <p:cNvSpPr txBox="1"/>
          <p:nvPr/>
        </p:nvSpPr>
        <p:spPr>
          <a:xfrm>
            <a:off x="5000285" y="5712069"/>
            <a:ext cx="357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Brazil</a:t>
            </a:r>
            <a:r>
              <a:rPr lang="pt-BR" sz="1400">
                <a:solidFill>
                  <a:srgbClr val="386188"/>
                </a:solidFill>
              </a:rPr>
              <a:t> </a:t>
            </a:r>
            <a:r>
              <a:rPr lang="pt-BR" sz="1400" err="1">
                <a:solidFill>
                  <a:srgbClr val="386188"/>
                </a:solidFill>
              </a:rPr>
              <a:t>Journal</a:t>
            </a:r>
            <a:r>
              <a:rPr lang="pt-BR" sz="1400">
                <a:solidFill>
                  <a:srgbClr val="386188"/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09833356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4945183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Introdução</a:t>
            </a:r>
            <a:endParaRPr lang="pt-BR" sz="3200"/>
          </a:p>
          <a:p>
            <a:pPr algn="l"/>
            <a:r>
              <a:rPr lang="pt-BR" sz="2500">
                <a:solidFill>
                  <a:srgbClr val="386188"/>
                </a:solidFill>
              </a:rPr>
              <a:t>Problemática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Tempo de Prateleira;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Mudanças físicas durante o Armazenamento;</a:t>
            </a:r>
          </a:p>
          <a:p>
            <a:pPr algn="l"/>
            <a:endParaRPr lang="pt-BR" sz="2000" b="0">
              <a:latin typeface="Metropolis"/>
            </a:endParaRPr>
          </a:p>
          <a:p>
            <a:pPr algn="l"/>
            <a:endParaRPr lang="pt-BR" sz="2500">
              <a:latin typeface="Metropolis"/>
            </a:endParaRPr>
          </a:p>
          <a:p>
            <a:pPr algn="l"/>
            <a:r>
              <a:rPr lang="pt-BR" sz="2500">
                <a:latin typeface="Metropolis"/>
              </a:rPr>
              <a:t>Justificativa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latin typeface="Metropolis"/>
              </a:rPr>
              <a:t>Evitar prejuízos de imagem;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latin typeface="Metropolis"/>
              </a:rPr>
              <a:t>Relevância do tempo de prateleira;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latin typeface="Metropolis"/>
              </a:rPr>
              <a:t>Impacto das análises instrumentais;</a:t>
            </a: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E0B5FB0-73E2-4FE4-B315-F66E6B74B773}"/>
              </a:ext>
            </a:extLst>
          </p:cNvPr>
          <p:cNvSpPr txBox="1"/>
          <p:nvPr/>
        </p:nvSpPr>
        <p:spPr>
          <a:xfrm>
            <a:off x="5649293" y="3063076"/>
            <a:ext cx="32662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Tavares(2022)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A0E7102-196E-4B41-B8BE-19AE6FBE65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3" y="870513"/>
            <a:ext cx="3216739" cy="213474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7B022A0-A016-4F26-B603-8E9D051EE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r="9988"/>
          <a:stretch/>
        </p:blipFill>
        <p:spPr bwMode="auto">
          <a:xfrm>
            <a:off x="5651633" y="3534366"/>
            <a:ext cx="3216739" cy="210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3A5BDF-BDF5-466E-911B-49346051C106}"/>
              </a:ext>
            </a:extLst>
          </p:cNvPr>
          <p:cNvSpPr txBox="1"/>
          <p:nvPr/>
        </p:nvSpPr>
        <p:spPr>
          <a:xfrm>
            <a:off x="5645981" y="5634584"/>
            <a:ext cx="3272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  <a:latin typeface="Metropolis "/>
              </a:rPr>
              <a:t>Fonte: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 </a:t>
            </a:r>
            <a:r>
              <a:rPr lang="pt-BR" sz="1400" b="0" i="0" err="1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Marketup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(2024).</a:t>
            </a:r>
            <a:endParaRPr lang="pt-BR" sz="1400">
              <a:solidFill>
                <a:srgbClr val="386188"/>
              </a:solidFill>
              <a:latin typeface="Metropolis "/>
            </a:endParaRPr>
          </a:p>
        </p:txBody>
      </p:sp>
    </p:spTree>
    <p:extLst>
      <p:ext uri="{BB962C8B-B14F-4D97-AF65-F5344CB8AC3E}">
        <p14:creationId xmlns:p14="http://schemas.microsoft.com/office/powerpoint/2010/main" val="4089591639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6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5256535" cy="6104335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Introdução</a:t>
            </a:r>
            <a:endParaRPr lang="pt-BR" sz="3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500">
                <a:solidFill>
                  <a:srgbClr val="386188"/>
                </a:solidFill>
                <a:latin typeface="Metropolis"/>
              </a:rPr>
              <a:t>Objetivo Geral: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Desenvolver um </a:t>
            </a:r>
            <a:r>
              <a:rPr lang="pt-BR" sz="2000" b="0" err="1">
                <a:solidFill>
                  <a:srgbClr val="386188"/>
                </a:solidFill>
                <a:latin typeface="Metropolis"/>
              </a:rPr>
              <a:t>texturômetro</a:t>
            </a:r>
            <a:r>
              <a:rPr lang="pt-BR" sz="2000" b="0">
                <a:solidFill>
                  <a:srgbClr val="386188"/>
                </a:solidFill>
                <a:latin typeface="Metropolis"/>
              </a:rPr>
              <a:t> de baixo custo para avaliar mudanças físicas nos alimentos que podem afetar sua qualidade.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>
              <a:solidFill>
                <a:srgbClr val="386188"/>
              </a:solidFill>
              <a:latin typeface="Metropoli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500">
                <a:solidFill>
                  <a:srgbClr val="386188"/>
                </a:solidFill>
                <a:latin typeface="Metropolis"/>
              </a:rPr>
              <a:t>Objetivos Específicos: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Flexibilidade de ensaios;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Fácil manutenção de hardware e software;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Equipamento seja portátil;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Comparar os resultados com equipamento certificado;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Custo de desenvolvimento menor que R$50.000,00 .</a:t>
            </a:r>
            <a:endParaRPr lang="pt-BR" sz="2000">
              <a:solidFill>
                <a:srgbClr val="386188"/>
              </a:solidFill>
              <a:latin typeface="Metropolis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13" name="Picture 2" descr="Extralab - Análise de textura - um guia para iniciantes">
            <a:extLst>
              <a:ext uri="{FF2B5EF4-FFF2-40B4-BE49-F238E27FC236}">
                <a16:creationId xmlns:a16="http://schemas.microsoft.com/office/drawing/2014/main" id="{31EFBE6D-F50E-4A78-8EB4-C468A641C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27" y="3807100"/>
            <a:ext cx="2601410" cy="171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90DC1E4-740C-49DD-ADF1-8837AC275E31}"/>
              </a:ext>
            </a:extLst>
          </p:cNvPr>
          <p:cNvSpPr txBox="1"/>
          <p:nvPr/>
        </p:nvSpPr>
        <p:spPr>
          <a:xfrm>
            <a:off x="5854928" y="5698076"/>
            <a:ext cx="26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err="1">
                <a:solidFill>
                  <a:srgbClr val="386188"/>
                </a:solidFill>
              </a:rPr>
              <a:t>Fonte:ExtraLab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A9D590D-7183-4794-B59E-E62FE6053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" t="4617" r="2841" b="4722"/>
          <a:stretch/>
        </p:blipFill>
        <p:spPr>
          <a:xfrm>
            <a:off x="5825300" y="2480100"/>
            <a:ext cx="2572238" cy="118503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4B0CD3D-32C7-4F10-BE59-BD9016AC72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" t="4641" r="2841" b="3974"/>
          <a:stretch/>
        </p:blipFill>
        <p:spPr>
          <a:xfrm>
            <a:off x="5825300" y="1353886"/>
            <a:ext cx="2572237" cy="1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020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7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5702993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Referencial Teórico</a:t>
            </a:r>
            <a:endParaRPr lang="pt-BR" sz="3200"/>
          </a:p>
          <a:p>
            <a:pPr algn="just"/>
            <a:r>
              <a:rPr lang="pt-BR" sz="2500" err="1">
                <a:solidFill>
                  <a:srgbClr val="386188"/>
                </a:solidFill>
                <a:latin typeface="Metropolis" panose="00000500000000000000"/>
              </a:rPr>
              <a:t>Texturômetro</a:t>
            </a:r>
            <a:endParaRPr lang="pt-BR" sz="2500">
              <a:solidFill>
                <a:srgbClr val="386188"/>
              </a:solidFill>
              <a:latin typeface="Metropolis" panose="00000500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Times New Roman"/>
              </a:rPr>
              <a:t>Funcionamento semelhante a máquina universal de ensaios mecânicos.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Times New Roman"/>
              </a:rPr>
              <a:t> Equipamento utilizado para adquirir e quantificar informações de propriedades mecânicas;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</a:rPr>
              <a:t>Amplamente utilizado na indústria alimentícia, farmacêutica,</a:t>
            </a:r>
            <a:r>
              <a:rPr lang="pt-BR" sz="2000" b="0">
                <a:solidFill>
                  <a:srgbClr val="386188"/>
                </a:solidFill>
                <a:latin typeface="Metropolis "/>
                <a:ea typeface="+mn-lt"/>
                <a:cs typeface="+mn-lt"/>
              </a:rPr>
              <a:t> química, cosméticos, embalagens, etc.</a:t>
            </a:r>
            <a:endParaRPr lang="pt-BR" sz="2000" b="0">
              <a:highlight>
                <a:srgbClr val="FFFF00"/>
              </a:highlight>
              <a:latin typeface="Metropolis 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AACA27-CA0E-4B95-83F4-1EF4192DFFDA}"/>
              </a:ext>
            </a:extLst>
          </p:cNvPr>
          <p:cNvSpPr txBox="1"/>
          <p:nvPr/>
        </p:nvSpPr>
        <p:spPr>
          <a:xfrm>
            <a:off x="5941189" y="5586603"/>
            <a:ext cx="295766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32C328F-8A37-4546-B72C-B9071552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57" y="935038"/>
            <a:ext cx="2959206" cy="46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07231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8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8789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Referencial Teórico</a:t>
            </a:r>
            <a:endParaRPr lang="pt-BR" sz="3200"/>
          </a:p>
          <a:p>
            <a:pPr algn="just"/>
            <a:r>
              <a:rPr lang="pt-BR" sz="2500" err="1">
                <a:solidFill>
                  <a:srgbClr val="386188"/>
                </a:solidFill>
                <a:latin typeface="Metropolis" panose="00000500000000000000"/>
              </a:rPr>
              <a:t>Texturômetro</a:t>
            </a:r>
            <a:endParaRPr lang="pt-BR" sz="2500">
              <a:solidFill>
                <a:srgbClr val="386188"/>
              </a:solidFill>
              <a:latin typeface="Metropolis" panose="00000500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Times New Roman"/>
              </a:rPr>
              <a:t>Benchmarking sobre os modelos comerciais atuais:</a:t>
            </a: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FC807B-239D-4C45-B664-C44F564AA8F5}"/>
              </a:ext>
            </a:extLst>
          </p:cNvPr>
          <p:cNvSpPr txBox="1"/>
          <p:nvPr/>
        </p:nvSpPr>
        <p:spPr>
          <a:xfrm>
            <a:off x="1769895" y="6107844"/>
            <a:ext cx="563347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Compilação do autor (2024)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A197305-615F-4BB1-8A8A-0BD0C868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95" y="1730326"/>
            <a:ext cx="5633478" cy="43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72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9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8789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Referencial Teórico</a:t>
            </a:r>
            <a:endParaRPr lang="pt-BR" sz="3200"/>
          </a:p>
          <a:p>
            <a:pPr algn="just"/>
            <a:r>
              <a:rPr lang="pt-BR" sz="2500">
                <a:solidFill>
                  <a:srgbClr val="386188"/>
                </a:solidFill>
                <a:latin typeface="Metropolis" panose="00000500000000000000"/>
              </a:rPr>
              <a:t>Analise de Perfil de Textura (TPA)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</a:rPr>
              <a:t>Método de dupla compressão, simulando a mastigação;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</a:rPr>
              <a:t>Com um único teste, é possível adquirir diversas propriedades físicas.</a:t>
            </a:r>
            <a:endParaRPr lang="pt-BR" sz="2000" b="0">
              <a:solidFill>
                <a:srgbClr val="386188"/>
              </a:solidFill>
              <a:latin typeface="Metropolis "/>
              <a:cs typeface="Times New Roman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4E5711-035C-49CA-8AC2-47E7A5226152}"/>
              </a:ext>
            </a:extLst>
          </p:cNvPr>
          <p:cNvSpPr txBox="1"/>
          <p:nvPr/>
        </p:nvSpPr>
        <p:spPr>
          <a:xfrm>
            <a:off x="1298627" y="5925406"/>
            <a:ext cx="659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adaptado de Guiné (2016).</a:t>
            </a:r>
          </a:p>
        </p:txBody>
      </p:sp>
      <p:pic>
        <p:nvPicPr>
          <p:cNvPr id="17" name="Imagem 1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754ECAA-EFBC-49E9-B213-81E42429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52" y="2264528"/>
            <a:ext cx="6597950" cy="36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7473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etropolis Black"/>
        <a:ea typeface=""/>
        <a:cs typeface=""/>
      </a:majorFont>
      <a:minorFont>
        <a:latin typeface="Metropolis Medium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cedimento_x0020_Relacionado xmlns="ce03834f-a579-4ecb-b47e-e136bae11e47">
      <Value>631</Value>
    </Procedimento_x0020_Relacionado>
    <Processo xmlns="ce03834f-a579-4ecb-b47e-e136bae11e47">55</Processo>
    <C_x00f3_digo xmlns="ce03834f-a579-4ecb-b47e-e136bae11e47">FSA - FTT12</C_x00f3_digo>
    <Revis_x00e3_o xmlns="ce03834f-a579-4ecb-b47e-e136bae11e47">3</Revis_x00e3_o>
    <Diretoria_x0020_Respons_x00e1_vel xmlns="ce03834f-a579-4ecb-b47e-e136bae11e47">2</Diretoria_x0020_Respons_x00e1_vel>
    <SharedWithUsers xmlns="948e1b9c-bee8-44de-8cc6-706e5b780eae">
      <UserInfo>
        <DisplayName>Andrea Firmino de Sá</DisplayName>
        <AccountId>898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sTATUS xmlns="ce03834f-a579-4ecb-b47e-e136bae11e47">Ativo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1F864CA035244EB7F6E6B9CAD39DD8" ma:contentTypeVersion="29" ma:contentTypeDescription="Crie um novo documento." ma:contentTypeScope="" ma:versionID="98839a2138108a1da3ff0c0dd805dbd2">
  <xsd:schema xmlns:xsd="http://www.w3.org/2001/XMLSchema" xmlns:xs="http://www.w3.org/2001/XMLSchema" xmlns:p="http://schemas.microsoft.com/office/2006/metadata/properties" xmlns:ns1="http://schemas.microsoft.com/sharepoint/v3" xmlns:ns2="ce03834f-a579-4ecb-b47e-e136bae11e47" xmlns:ns3="948e1b9c-bee8-44de-8cc6-706e5b780eae" xmlns:ns4="feadaf30-646e-4180-8499-c12b20b15a5f" targetNamespace="http://schemas.microsoft.com/office/2006/metadata/properties" ma:root="true" ma:fieldsID="2f1c950916aedd9f0f9f5beae52b629b" ns1:_="" ns2:_="" ns3:_="" ns4:_="">
    <xsd:import namespace="http://schemas.microsoft.com/sharepoint/v3"/>
    <xsd:import namespace="ce03834f-a579-4ecb-b47e-e136bae11e47"/>
    <xsd:import namespace="948e1b9c-bee8-44de-8cc6-706e5b780eae"/>
    <xsd:import namespace="feadaf30-646e-4180-8499-c12b20b15a5f"/>
    <xsd:element name="properties">
      <xsd:complexType>
        <xsd:sequence>
          <xsd:element name="documentManagement">
            <xsd:complexType>
              <xsd:all>
                <xsd:element ref="ns2:C_x00f3_digo"/>
                <xsd:element ref="ns2:Processo"/>
                <xsd:element ref="ns2:Procedimento_x0020_Relacionado" minOccurs="0"/>
                <xsd:element ref="ns2:Revis_x00e3_o"/>
                <xsd:element ref="ns2:Diretoria_x0020_Respons_x00e1_vel"/>
                <xsd:element ref="ns3:SharedWithUsers" minOccurs="0"/>
                <xsd:element ref="ns3:SharingHintHash" minOccurs="0"/>
                <xsd:element ref="ns3:SharedWithDetails" minOccurs="0"/>
                <xsd:element ref="ns4:LastSharedByUser" minOccurs="0"/>
                <xsd:element ref="ns4:LastSharedByTime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03834f-a579-4ecb-b47e-e136bae11e47" elementFormDefault="qualified">
    <xsd:import namespace="http://schemas.microsoft.com/office/2006/documentManagement/types"/>
    <xsd:import namespace="http://schemas.microsoft.com/office/infopath/2007/PartnerControls"/>
    <xsd:element name="C_x00f3_digo" ma:index="8" ma:displayName="Código" ma:internalName="C_x00f3_digo">
      <xsd:simpleType>
        <xsd:restriction base="dms:Text">
          <xsd:maxLength value="255"/>
        </xsd:restriction>
      </xsd:simpleType>
    </xsd:element>
    <xsd:element name="Processo" ma:index="9" ma:displayName="Processo" ma:list="{d04dd076-bcf5-40f0-bcf6-41334a4db14c}" ma:internalName="Processo" ma:readOnly="false" ma:showField="Title">
      <xsd:simpleType>
        <xsd:restriction base="dms:Lookup"/>
      </xsd:simpleType>
    </xsd:element>
    <xsd:element name="Procedimento_x0020_Relacionado" ma:index="10" nillable="true" ma:displayName="Procedimento Relacionado" ma:list="{68c7f2b7-1efa-41dd-b3dd-67762d0802e6}" ma:internalName="Procedimento_x0020_Relacionado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vis_x00e3_o" ma:index="11" ma:displayName="Revisão" ma:decimals="1" ma:internalName="Revis_x00e3_o" ma:percentage="FALSE">
      <xsd:simpleType>
        <xsd:restriction base="dms:Number"/>
      </xsd:simpleType>
    </xsd:element>
    <xsd:element name="Diretoria_x0020_Respons_x00e1_vel" ma:index="12" ma:displayName="Diretoria Responsável" ma:list="{d097f24e-7aa1-4883-bd52-0351a56a9ffd}" ma:internalName="Diretoria_x0020_Respons_x00e1_vel" ma:readOnly="false" ma:showField="Title">
      <xsd:simpleType>
        <xsd:restriction base="dms:Lookup"/>
      </xsd:simpleType>
    </xsd:element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sTATUS" ma:index="24" nillable="true" ma:displayName="Status" ma:default="Ativo" ma:format="Dropdown" ma:internalName="sTATUS">
      <xsd:simpleType>
        <xsd:restriction base="dms:Choice">
          <xsd:enumeration value="Ativo"/>
          <xsd:enumeration value="Inativo"/>
          <xsd:enumeration value="Não Aplicáve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e1b9c-bee8-44de-8cc6-706e5b780ea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daf30-646e-4180-8499-c12b20b15a5f" elementFormDefault="qualified">
    <xsd:import namespace="http://schemas.microsoft.com/office/2006/documentManagement/types"/>
    <xsd:import namespace="http://schemas.microsoft.com/office/infopath/2007/PartnerControls"/>
    <xsd:element name="LastSharedByUser" ma:index="16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ABF008-5360-40B2-8607-DCCB04216A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9973A5-7E37-4ADC-945C-C4AA7E06FA62}">
  <ds:schemaRefs>
    <ds:schemaRef ds:uri="948e1b9c-bee8-44de-8cc6-706e5b780eae"/>
    <ds:schemaRef ds:uri="ce03834f-a579-4ecb-b47e-e136bae11e47"/>
    <ds:schemaRef ds:uri="feadaf30-646e-4180-8499-c12b20b15a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78E7D02-194C-401C-9C16-71281FCD5DF3}">
  <ds:schemaRefs>
    <ds:schemaRef ds:uri="948e1b9c-bee8-44de-8cc6-706e5b780eae"/>
    <ds:schemaRef ds:uri="ce03834f-a579-4ecb-b47e-e136bae11e47"/>
    <ds:schemaRef ds:uri="feadaf30-646e-4180-8499-c12b20b15a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Apresentação na tela (4:3)</PresentationFormat>
  <Slides>27</Slides>
  <Notes>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Faculdade - Modelo 1</dc:title>
  <dc:creator>Cássio Akio Kobayashi Suzuki</dc:creator>
  <cp:revision>11</cp:revision>
  <dcterms:created xsi:type="dcterms:W3CDTF">2015-01-27T16:13:30Z</dcterms:created>
  <dcterms:modified xsi:type="dcterms:W3CDTF">2024-06-11T12:14:04Z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0x010100951F864CA035244EB7F6E6B9CAD39DD8</vt:lpwstr>
  </property>
</Properties>
</file>